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58" r:id="rId5"/>
    <p:sldId id="282" r:id="rId6"/>
    <p:sldId id="259" r:id="rId7"/>
    <p:sldId id="260" r:id="rId8"/>
    <p:sldId id="261" r:id="rId9"/>
    <p:sldId id="273" r:id="rId10"/>
    <p:sldId id="284" r:id="rId11"/>
    <p:sldId id="262" r:id="rId12"/>
    <p:sldId id="275" r:id="rId13"/>
    <p:sldId id="271" r:id="rId14"/>
    <p:sldId id="278" r:id="rId15"/>
    <p:sldId id="269" r:id="rId16"/>
    <p:sldId id="279" r:id="rId17"/>
    <p:sldId id="276" r:id="rId18"/>
    <p:sldId id="280" r:id="rId19"/>
    <p:sldId id="277" r:id="rId20"/>
    <p:sldId id="270" r:id="rId21"/>
    <p:sldId id="263" r:id="rId22"/>
    <p:sldId id="266" r:id="rId23"/>
    <p:sldId id="267" r:id="rId24"/>
    <p:sldId id="268" r:id="rId25"/>
    <p:sldId id="264" r:id="rId26"/>
    <p:sldId id="281" r:id="rId27"/>
    <p:sldId id="265" r:id="rId2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C63A0A9-2FD8-4FFF-A095-6631ADC66052}" type="datetimeFigureOut">
              <a:rPr lang="pt-BR" smtClean="0"/>
              <a:pPr/>
              <a:t>20/09/2013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440D6DC-8F24-49C2-8D94-E965E007BC00}"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3A0A9-2FD8-4FFF-A095-6631ADC66052}" type="datetimeFigureOut">
              <a:rPr lang="pt-BR" smtClean="0"/>
              <a:pPr/>
              <a:t>20/09/2013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0D6DC-8F24-49C2-8D94-E965E007BC00}"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image" Target="../media/image3.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34.jpeg"/><Relationship Id="rId4" Type="http://schemas.openxmlformats.org/officeDocument/2006/relationships/image" Target="../media/image31.png"/><Relationship Id="rId9" Type="http://schemas.openxmlformats.org/officeDocument/2006/relationships/image" Target="../media/image3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463031"/>
            <a:ext cx="7772400" cy="1470025"/>
          </a:xfrm>
        </p:spPr>
        <p:txBody>
          <a:bodyPr>
            <a:normAutofit/>
          </a:bodyPr>
          <a:lstStyle/>
          <a:p>
            <a:r>
              <a:rPr lang="en-US" sz="2800" b="1" dirty="0" smtClean="0"/>
              <a:t>MUDANÇAS NA VEGETAÇÃO DE MANGUEZAL EM AMBIENTES HOLOCÊNICOS DA PLANÍCIE COSTEIRA DO RIO DOCE, SUDESTE DO BRASIL</a:t>
            </a:r>
            <a:endParaRPr lang="pt-BR" sz="2800" dirty="0"/>
          </a:p>
        </p:txBody>
      </p:sp>
      <p:sp>
        <p:nvSpPr>
          <p:cNvPr id="3" name="Subtítulo 2"/>
          <p:cNvSpPr>
            <a:spLocks noGrp="1"/>
          </p:cNvSpPr>
          <p:nvPr>
            <p:ph type="subTitle" idx="1"/>
          </p:nvPr>
        </p:nvSpPr>
        <p:spPr>
          <a:xfrm>
            <a:off x="1371600" y="4259956"/>
            <a:ext cx="6400800" cy="1752600"/>
          </a:xfrm>
        </p:spPr>
        <p:txBody>
          <a:bodyPr>
            <a:noAutofit/>
          </a:bodyPr>
          <a:lstStyle/>
          <a:p>
            <a:r>
              <a:rPr lang="pt-BR" sz="2400" dirty="0" smtClean="0"/>
              <a:t>Marlon C. França &amp; Marcelo Cohen</a:t>
            </a:r>
            <a:br>
              <a:rPr lang="pt-BR" sz="2400" dirty="0" smtClean="0"/>
            </a:br>
            <a:endParaRPr lang="pt-BR" sz="2400" dirty="0" smtClean="0"/>
          </a:p>
          <a:p>
            <a:endParaRPr lang="pt-BR" sz="2400" dirty="0" smtClean="0"/>
          </a:p>
          <a:p>
            <a:r>
              <a:rPr lang="pt-BR" sz="1800" dirty="0" smtClean="0"/>
              <a:t>Linhares-ES</a:t>
            </a:r>
          </a:p>
          <a:p>
            <a:r>
              <a:rPr lang="pt-BR" sz="1800" dirty="0" smtClean="0"/>
              <a:t>2013</a:t>
            </a:r>
            <a:endParaRPr lang="pt-BR" sz="1800" dirty="0"/>
          </a:p>
        </p:txBody>
      </p:sp>
      <p:pic>
        <p:nvPicPr>
          <p:cNvPr id="1026" name="Picture 2" descr="http://t0.gstatic.com/images?q=tbn:ANd9GcRva2tym787C2SmHXOkhMRGFV-0wmBACWFiCLpxEOcpxE2dWXJK5Hor6f6u"/>
          <p:cNvPicPr>
            <a:picLocks noChangeAspect="1" noChangeArrowheads="1"/>
          </p:cNvPicPr>
          <p:nvPr/>
        </p:nvPicPr>
        <p:blipFill>
          <a:blip r:embed="rId2" cstate="print"/>
          <a:srcRect/>
          <a:stretch>
            <a:fillRect/>
          </a:stretch>
        </p:blipFill>
        <p:spPr bwMode="auto">
          <a:xfrm>
            <a:off x="7452320" y="634777"/>
            <a:ext cx="1428750" cy="561975"/>
          </a:xfrm>
          <a:prstGeom prst="rect">
            <a:avLst/>
          </a:prstGeom>
          <a:noFill/>
        </p:spPr>
      </p:pic>
      <p:pic>
        <p:nvPicPr>
          <p:cNvPr id="1028" name="Picture 4" descr="http://t2.gstatic.com/images?q=tbn:ANd9GcQajKc7RDw1b20UuVueEjXUHXZw7s5j6wuePnphN7m2FLsftv9rTBJlVMU"/>
          <p:cNvPicPr>
            <a:picLocks noChangeAspect="1" noChangeArrowheads="1"/>
          </p:cNvPicPr>
          <p:nvPr/>
        </p:nvPicPr>
        <p:blipFill>
          <a:blip r:embed="rId3" cstate="print"/>
          <a:srcRect/>
          <a:stretch>
            <a:fillRect/>
          </a:stretch>
        </p:blipFill>
        <p:spPr bwMode="auto">
          <a:xfrm>
            <a:off x="490389" y="188640"/>
            <a:ext cx="1057275" cy="1333501"/>
          </a:xfrm>
          <a:prstGeom prst="rect">
            <a:avLst/>
          </a:prstGeom>
          <a:noFill/>
        </p:spPr>
      </p:pic>
      <p:pic>
        <p:nvPicPr>
          <p:cNvPr id="1030" name="Picture 6" descr="http://t3.gstatic.com/images?q=tbn:ANd9GcT68_fp5tv1O6qhCbVHUT6jAqKbrut3Rc9m8Xl1xelNnNpsfJV-6C2mE5c"/>
          <p:cNvPicPr>
            <a:picLocks noChangeAspect="1" noChangeArrowheads="1"/>
          </p:cNvPicPr>
          <p:nvPr/>
        </p:nvPicPr>
        <p:blipFill>
          <a:blip r:embed="rId4" cstate="print"/>
          <a:srcRect/>
          <a:stretch>
            <a:fillRect/>
          </a:stretch>
        </p:blipFill>
        <p:spPr bwMode="auto">
          <a:xfrm>
            <a:off x="3779912" y="548680"/>
            <a:ext cx="1656184" cy="739762"/>
          </a:xfrm>
          <a:prstGeom prst="rect">
            <a:avLst/>
          </a:prstGeom>
          <a:noFill/>
        </p:spPr>
      </p:pic>
      <p:cxnSp>
        <p:nvCxnSpPr>
          <p:cNvPr id="8" name="Conector reto 7"/>
          <p:cNvCxnSpPr/>
          <p:nvPr/>
        </p:nvCxnSpPr>
        <p:spPr>
          <a:xfrm>
            <a:off x="0" y="6165304"/>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6660232" y="6525344"/>
            <a:ext cx="2587183" cy="369332"/>
          </a:xfrm>
          <a:prstGeom prst="rect">
            <a:avLst/>
          </a:prstGeom>
          <a:noFill/>
        </p:spPr>
        <p:txBody>
          <a:bodyPr wrap="none" rtlCol="0">
            <a:spAutoFit/>
          </a:bodyPr>
          <a:lstStyle/>
          <a:p>
            <a:r>
              <a:rPr lang="pt-BR" dirty="0" smtClean="0"/>
              <a:t>CATENA 110 (2013) 59-69</a:t>
            </a:r>
            <a:endParaRPr lang="pt-B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p:txBody>
          <a:bodyPr/>
          <a:lstStyle/>
          <a:p>
            <a:pPr algn="l"/>
            <a:r>
              <a:rPr lang="pt-BR" sz="3200" b="1" dirty="0" smtClean="0"/>
              <a:t>AMOSTRADOR </a:t>
            </a:r>
            <a:r>
              <a:rPr lang="pt-BR" sz="3200" b="1" i="1" dirty="0" smtClean="0"/>
              <a:t>HAMMER</a:t>
            </a:r>
            <a:endParaRPr lang="pt-BR" sz="3200" b="1" dirty="0" smtClean="0"/>
          </a:p>
        </p:txBody>
      </p:sp>
      <p:pic>
        <p:nvPicPr>
          <p:cNvPr id="25603" name="Picture 3"/>
          <p:cNvPicPr>
            <a:picLocks noChangeAspect="1" noChangeArrowheads="1"/>
          </p:cNvPicPr>
          <p:nvPr/>
        </p:nvPicPr>
        <p:blipFill>
          <a:blip r:embed="rId2" cstate="print"/>
          <a:srcRect/>
          <a:stretch>
            <a:fillRect/>
          </a:stretch>
        </p:blipFill>
        <p:spPr bwMode="auto">
          <a:xfrm>
            <a:off x="323850" y="1412875"/>
            <a:ext cx="3887788" cy="2601913"/>
          </a:xfrm>
          <a:prstGeom prst="rect">
            <a:avLst/>
          </a:prstGeom>
          <a:noFill/>
          <a:ln w="9525">
            <a:noFill/>
            <a:miter lim="800000"/>
            <a:headEnd/>
            <a:tailEnd/>
          </a:ln>
        </p:spPr>
      </p:pic>
      <p:pic>
        <p:nvPicPr>
          <p:cNvPr id="25604" name="Picture 6" descr="I:\Photos\Linhares\LI33\DSC04730.jpg"/>
          <p:cNvPicPr>
            <a:picLocks noChangeAspect="1" noChangeArrowheads="1"/>
          </p:cNvPicPr>
          <p:nvPr/>
        </p:nvPicPr>
        <p:blipFill>
          <a:blip r:embed="rId3" cstate="print"/>
          <a:srcRect/>
          <a:stretch>
            <a:fillRect/>
          </a:stretch>
        </p:blipFill>
        <p:spPr bwMode="auto">
          <a:xfrm>
            <a:off x="4932363" y="1412875"/>
            <a:ext cx="3887787" cy="2592388"/>
          </a:xfrm>
          <a:prstGeom prst="rect">
            <a:avLst/>
          </a:prstGeom>
          <a:noFill/>
          <a:ln w="9525">
            <a:noFill/>
            <a:miter lim="800000"/>
            <a:headEnd/>
            <a:tailEnd/>
          </a:ln>
        </p:spPr>
      </p:pic>
      <p:pic>
        <p:nvPicPr>
          <p:cNvPr id="25605" name="Picture 8"/>
          <p:cNvPicPr>
            <a:picLocks noChangeAspect="1" noChangeArrowheads="1"/>
          </p:cNvPicPr>
          <p:nvPr/>
        </p:nvPicPr>
        <p:blipFill>
          <a:blip r:embed="rId4" cstate="print"/>
          <a:srcRect/>
          <a:stretch>
            <a:fillRect/>
          </a:stretch>
        </p:blipFill>
        <p:spPr bwMode="auto">
          <a:xfrm>
            <a:off x="323850" y="4105275"/>
            <a:ext cx="3887788" cy="2601913"/>
          </a:xfrm>
          <a:prstGeom prst="rect">
            <a:avLst/>
          </a:prstGeom>
          <a:noFill/>
          <a:ln w="9525">
            <a:noFill/>
            <a:miter lim="800000"/>
            <a:headEnd/>
            <a:tailEnd/>
          </a:ln>
        </p:spPr>
      </p:pic>
      <p:pic>
        <p:nvPicPr>
          <p:cNvPr id="25606" name="Picture 10"/>
          <p:cNvPicPr>
            <a:picLocks noChangeAspect="1" noChangeArrowheads="1"/>
          </p:cNvPicPr>
          <p:nvPr/>
        </p:nvPicPr>
        <p:blipFill>
          <a:blip r:embed="rId5" cstate="print"/>
          <a:srcRect/>
          <a:stretch>
            <a:fillRect/>
          </a:stretch>
        </p:blipFill>
        <p:spPr bwMode="auto">
          <a:xfrm>
            <a:off x="4932363" y="4106863"/>
            <a:ext cx="3902075" cy="2613025"/>
          </a:xfrm>
          <a:prstGeom prst="rect">
            <a:avLst/>
          </a:prstGeom>
          <a:noFill/>
          <a:ln w="9525">
            <a:noFill/>
            <a:miter lim="800000"/>
            <a:headEnd/>
            <a:tailEnd/>
          </a:ln>
        </p:spPr>
      </p:pic>
      <p:sp>
        <p:nvSpPr>
          <p:cNvPr id="25607" name="CaixaDeTexto 6"/>
          <p:cNvSpPr txBox="1">
            <a:spLocks noChangeArrowheads="1"/>
          </p:cNvSpPr>
          <p:nvPr/>
        </p:nvSpPr>
        <p:spPr bwMode="auto">
          <a:xfrm>
            <a:off x="323850" y="1412875"/>
            <a:ext cx="388938" cy="369888"/>
          </a:xfrm>
          <a:prstGeom prst="rect">
            <a:avLst/>
          </a:prstGeom>
          <a:noFill/>
          <a:ln w="9525">
            <a:noFill/>
            <a:miter lim="800000"/>
            <a:headEnd/>
            <a:tailEnd/>
          </a:ln>
        </p:spPr>
        <p:txBody>
          <a:bodyPr wrap="none">
            <a:spAutoFit/>
          </a:bodyPr>
          <a:lstStyle/>
          <a:p>
            <a:r>
              <a:rPr lang="pt-BR" b="1">
                <a:solidFill>
                  <a:srgbClr val="FF0000"/>
                </a:solidFill>
              </a:rPr>
              <a:t>a)</a:t>
            </a:r>
          </a:p>
        </p:txBody>
      </p:sp>
      <p:sp>
        <p:nvSpPr>
          <p:cNvPr id="25608" name="CaixaDeTexto 7"/>
          <p:cNvSpPr txBox="1">
            <a:spLocks noChangeArrowheads="1"/>
          </p:cNvSpPr>
          <p:nvPr/>
        </p:nvSpPr>
        <p:spPr bwMode="auto">
          <a:xfrm>
            <a:off x="323850" y="4076700"/>
            <a:ext cx="401638" cy="369888"/>
          </a:xfrm>
          <a:prstGeom prst="rect">
            <a:avLst/>
          </a:prstGeom>
          <a:noFill/>
          <a:ln w="9525">
            <a:noFill/>
            <a:miter lim="800000"/>
            <a:headEnd/>
            <a:tailEnd/>
          </a:ln>
        </p:spPr>
        <p:txBody>
          <a:bodyPr wrap="none">
            <a:spAutoFit/>
          </a:bodyPr>
          <a:lstStyle/>
          <a:p>
            <a:r>
              <a:rPr lang="pt-BR" b="1">
                <a:solidFill>
                  <a:srgbClr val="FF0000"/>
                </a:solidFill>
              </a:rPr>
              <a:t>b)</a:t>
            </a:r>
          </a:p>
        </p:txBody>
      </p:sp>
      <p:sp>
        <p:nvSpPr>
          <p:cNvPr id="25609" name="CaixaDeTexto 8"/>
          <p:cNvSpPr txBox="1">
            <a:spLocks noChangeArrowheads="1"/>
          </p:cNvSpPr>
          <p:nvPr/>
        </p:nvSpPr>
        <p:spPr bwMode="auto">
          <a:xfrm>
            <a:off x="4932363" y="1412875"/>
            <a:ext cx="388937" cy="369888"/>
          </a:xfrm>
          <a:prstGeom prst="rect">
            <a:avLst/>
          </a:prstGeom>
          <a:noFill/>
          <a:ln w="9525">
            <a:noFill/>
            <a:miter lim="800000"/>
            <a:headEnd/>
            <a:tailEnd/>
          </a:ln>
        </p:spPr>
        <p:txBody>
          <a:bodyPr wrap="none">
            <a:spAutoFit/>
          </a:bodyPr>
          <a:lstStyle/>
          <a:p>
            <a:r>
              <a:rPr lang="pt-BR" b="1">
                <a:solidFill>
                  <a:srgbClr val="FF0000"/>
                </a:solidFill>
              </a:rPr>
              <a:t>c)</a:t>
            </a:r>
          </a:p>
        </p:txBody>
      </p:sp>
      <p:sp>
        <p:nvSpPr>
          <p:cNvPr id="25610" name="CaixaDeTexto 9"/>
          <p:cNvSpPr txBox="1">
            <a:spLocks noChangeArrowheads="1"/>
          </p:cNvSpPr>
          <p:nvPr/>
        </p:nvSpPr>
        <p:spPr bwMode="auto">
          <a:xfrm>
            <a:off x="4932363" y="4076700"/>
            <a:ext cx="401637" cy="369888"/>
          </a:xfrm>
          <a:prstGeom prst="rect">
            <a:avLst/>
          </a:prstGeom>
          <a:noFill/>
          <a:ln w="9525">
            <a:noFill/>
            <a:miter lim="800000"/>
            <a:headEnd/>
            <a:tailEnd/>
          </a:ln>
        </p:spPr>
        <p:txBody>
          <a:bodyPr wrap="none">
            <a:spAutoFit/>
          </a:bodyPr>
          <a:lstStyle/>
          <a:p>
            <a:r>
              <a:rPr lang="pt-BR" b="1">
                <a:solidFill>
                  <a:srgbClr val="FF0000"/>
                </a:solidFill>
              </a:rPr>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ox(in)">
                                      <p:cBhvr>
                                        <p:cTn id="7" dur="500"/>
                                        <p:tgtEl>
                                          <p:spTgt spid="2560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box(in)">
                                      <p:cBhvr>
                                        <p:cTn id="10" dur="500"/>
                                        <p:tgtEl>
                                          <p:spTgt spid="25607"/>
                                        </p:tgtEl>
                                      </p:cBhvr>
                                    </p:animEffect>
                                  </p:childTnLst>
                                </p:cTn>
                              </p:par>
                              <p:par>
                                <p:cTn id="11" presetID="4" presetClass="entr" presetSubtype="16"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box(in)">
                                      <p:cBhvr>
                                        <p:cTn id="13" dur="500"/>
                                        <p:tgtEl>
                                          <p:spTgt spid="2560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5608"/>
                                        </p:tgtEl>
                                        <p:attrNameLst>
                                          <p:attrName>style.visibility</p:attrName>
                                        </p:attrNameLst>
                                      </p:cBhvr>
                                      <p:to>
                                        <p:strVal val="visible"/>
                                      </p:to>
                                    </p:set>
                                    <p:animEffect transition="in" filter="box(in)">
                                      <p:cBhvr>
                                        <p:cTn id="16" dur="500"/>
                                        <p:tgtEl>
                                          <p:spTgt spid="25608"/>
                                        </p:tgtEl>
                                      </p:cBhvr>
                                    </p:animEffect>
                                  </p:childTnLst>
                                </p:cTn>
                              </p:par>
                              <p:par>
                                <p:cTn id="17" presetID="4" presetClass="entr" presetSubtype="16" fill="hold" nodeType="withEffect">
                                  <p:stCondLst>
                                    <p:cond delay="0"/>
                                  </p:stCondLst>
                                  <p:childTnLst>
                                    <p:set>
                                      <p:cBhvr>
                                        <p:cTn id="18" dur="1" fill="hold">
                                          <p:stCondLst>
                                            <p:cond delay="0"/>
                                          </p:stCondLst>
                                        </p:cTn>
                                        <p:tgtEl>
                                          <p:spTgt spid="25604"/>
                                        </p:tgtEl>
                                        <p:attrNameLst>
                                          <p:attrName>style.visibility</p:attrName>
                                        </p:attrNameLst>
                                      </p:cBhvr>
                                      <p:to>
                                        <p:strVal val="visible"/>
                                      </p:to>
                                    </p:set>
                                    <p:animEffect transition="in" filter="box(in)">
                                      <p:cBhvr>
                                        <p:cTn id="19" dur="500"/>
                                        <p:tgtEl>
                                          <p:spTgt spid="25604"/>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5609"/>
                                        </p:tgtEl>
                                        <p:attrNameLst>
                                          <p:attrName>style.visibility</p:attrName>
                                        </p:attrNameLst>
                                      </p:cBhvr>
                                      <p:to>
                                        <p:strVal val="visible"/>
                                      </p:to>
                                    </p:set>
                                    <p:animEffect transition="in" filter="box(in)">
                                      <p:cBhvr>
                                        <p:cTn id="22" dur="500"/>
                                        <p:tgtEl>
                                          <p:spTgt spid="25609"/>
                                        </p:tgtEl>
                                      </p:cBhvr>
                                    </p:animEffect>
                                  </p:childTnLst>
                                </p:cTn>
                              </p:par>
                              <p:par>
                                <p:cTn id="23" presetID="4" presetClass="entr" presetSubtype="16" fill="hold" nodeType="withEffect">
                                  <p:stCondLst>
                                    <p:cond delay="0"/>
                                  </p:stCondLst>
                                  <p:childTnLst>
                                    <p:set>
                                      <p:cBhvr>
                                        <p:cTn id="24" dur="1" fill="hold">
                                          <p:stCondLst>
                                            <p:cond delay="0"/>
                                          </p:stCondLst>
                                        </p:cTn>
                                        <p:tgtEl>
                                          <p:spTgt spid="25606"/>
                                        </p:tgtEl>
                                        <p:attrNameLst>
                                          <p:attrName>style.visibility</p:attrName>
                                        </p:attrNameLst>
                                      </p:cBhvr>
                                      <p:to>
                                        <p:strVal val="visible"/>
                                      </p:to>
                                    </p:set>
                                    <p:animEffect transition="in" filter="box(in)">
                                      <p:cBhvr>
                                        <p:cTn id="25" dur="500"/>
                                        <p:tgtEl>
                                          <p:spTgt spid="2560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5610"/>
                                        </p:tgtEl>
                                        <p:attrNameLst>
                                          <p:attrName>style.visibility</p:attrName>
                                        </p:attrNameLst>
                                      </p:cBhvr>
                                      <p:to>
                                        <p:strVal val="visible"/>
                                      </p:to>
                                    </p:set>
                                    <p:animEffect transition="in" filter="box(in)">
                                      <p:cBhvr>
                                        <p:cTn id="28"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p:bldP spid="25608" grpId="0"/>
      <p:bldP spid="25609" grpId="0"/>
      <p:bldP spid="256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buFont typeface="Arial" pitchFamily="34" charset="0"/>
              <a:buChar char="•"/>
            </a:pPr>
            <a:r>
              <a:rPr lang="pt-BR" dirty="0" smtClean="0"/>
              <a:t> Resultados e interpretação</a:t>
            </a:r>
            <a:endParaRPr lang="pt-BR" dirty="0"/>
          </a:p>
        </p:txBody>
      </p:sp>
      <p:graphicFrame>
        <p:nvGraphicFramePr>
          <p:cNvPr id="4" name="Espaço Reservado para Conteúdo 3"/>
          <p:cNvGraphicFramePr>
            <a:graphicFrameLocks noGrp="1"/>
          </p:cNvGraphicFramePr>
          <p:nvPr>
            <p:ph idx="1"/>
          </p:nvPr>
        </p:nvGraphicFramePr>
        <p:xfrm>
          <a:off x="179511" y="2388852"/>
          <a:ext cx="8784978" cy="2336292"/>
        </p:xfrm>
        <a:graphic>
          <a:graphicData uri="http://schemas.openxmlformats.org/drawingml/2006/table">
            <a:tbl>
              <a:tblPr/>
              <a:tblGrid>
                <a:gridCol w="1431288"/>
                <a:gridCol w="998380"/>
                <a:gridCol w="817148"/>
                <a:gridCol w="1180253"/>
                <a:gridCol w="1815529"/>
                <a:gridCol w="1271190"/>
                <a:gridCol w="1271190"/>
              </a:tblGrid>
              <a:tr h="397179">
                <a:tc>
                  <a:txBody>
                    <a:bodyPr/>
                    <a:lstStyle/>
                    <a:p>
                      <a:pPr algn="ctr">
                        <a:lnSpc>
                          <a:spcPct val="115000"/>
                        </a:lnSpc>
                        <a:spcAft>
                          <a:spcPts val="0"/>
                        </a:spcAft>
                      </a:pPr>
                      <a:r>
                        <a:rPr lang="en-US" sz="1400" dirty="0">
                          <a:solidFill>
                            <a:srgbClr val="000000"/>
                          </a:solidFill>
                          <a:latin typeface="Times New Roman"/>
                          <a:ea typeface="Calibri"/>
                          <a:cs typeface="Times New Roman"/>
                        </a:rPr>
                        <a:t>Cody site and laboratory number</a:t>
                      </a:r>
                      <a:endParaRPr lang="pt-BR" sz="1400" dirty="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400">
                          <a:solidFill>
                            <a:srgbClr val="000000"/>
                          </a:solidFill>
                          <a:latin typeface="Times New Roman"/>
                          <a:ea typeface="Calibri"/>
                          <a:cs typeface="Times New Roman"/>
                        </a:rPr>
                        <a:t>Depth (m)</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latin typeface="Times New Roman"/>
                          <a:ea typeface="Calibri"/>
                          <a:cs typeface="Times New Roman"/>
                        </a:rPr>
                        <a:t>Material</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latin typeface="Times New Roman"/>
                          <a:ea typeface="Calibri"/>
                          <a:cs typeface="Times New Roman"/>
                        </a:rPr>
                        <a:t>Ages </a:t>
                      </a:r>
                      <a:endParaRPr lang="pt-BR" sz="1400">
                        <a:latin typeface="Calibri"/>
                        <a:ea typeface="Calibri"/>
                        <a:cs typeface="Times New Roman"/>
                      </a:endParaRPr>
                    </a:p>
                    <a:p>
                      <a:pPr algn="ctr">
                        <a:lnSpc>
                          <a:spcPct val="115000"/>
                        </a:lnSpc>
                        <a:spcAft>
                          <a:spcPts val="0"/>
                        </a:spcAft>
                      </a:pPr>
                      <a:r>
                        <a:rPr lang="en-US" sz="1400">
                          <a:solidFill>
                            <a:srgbClr val="000000"/>
                          </a:solidFill>
                          <a:latin typeface="Times New Roman"/>
                          <a:ea typeface="Calibri"/>
                          <a:cs typeface="Times New Roman"/>
                        </a:rPr>
                        <a:t>(</a:t>
                      </a:r>
                      <a:r>
                        <a:rPr lang="en-US" sz="1400" baseline="30000">
                          <a:solidFill>
                            <a:srgbClr val="000000"/>
                          </a:solidFill>
                          <a:latin typeface="Times New Roman"/>
                          <a:ea typeface="Calibri"/>
                          <a:cs typeface="Times New Roman"/>
                        </a:rPr>
                        <a:t>14</a:t>
                      </a:r>
                      <a:r>
                        <a:rPr lang="en-US" sz="1400">
                          <a:solidFill>
                            <a:srgbClr val="000000"/>
                          </a:solidFill>
                          <a:latin typeface="Times New Roman"/>
                          <a:ea typeface="Calibri"/>
                          <a:cs typeface="Times New Roman"/>
                        </a:rPr>
                        <a:t>C yr BP, 1</a:t>
                      </a:r>
                      <a:r>
                        <a:rPr lang="pt-BR" sz="1400">
                          <a:solidFill>
                            <a:srgbClr val="000000"/>
                          </a:solidFill>
                          <a:latin typeface="Times New Roman"/>
                          <a:ea typeface="Calibri"/>
                          <a:cs typeface="Times New Roman"/>
                        </a:rPr>
                        <a:t>σ</a:t>
                      </a:r>
                      <a:r>
                        <a:rPr lang="en-US" sz="1400">
                          <a:solidFill>
                            <a:srgbClr val="000000"/>
                          </a:solidFill>
                          <a:latin typeface="Times New Roman"/>
                          <a:ea typeface="Calibri"/>
                          <a:cs typeface="Times New Roman"/>
                        </a:rPr>
                        <a:t>)</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solidFill>
                            <a:srgbClr val="000000"/>
                          </a:solidFill>
                          <a:latin typeface="Times New Roman"/>
                          <a:ea typeface="Calibri"/>
                          <a:cs typeface="Times New Roman"/>
                        </a:rPr>
                        <a:t>Ages </a:t>
                      </a:r>
                      <a:endParaRPr lang="pt-BR" sz="1400" dirty="0">
                        <a:latin typeface="Calibri"/>
                        <a:ea typeface="Calibri"/>
                        <a:cs typeface="Times New Roman"/>
                      </a:endParaRPr>
                    </a:p>
                    <a:p>
                      <a:pPr algn="ctr">
                        <a:lnSpc>
                          <a:spcPct val="115000"/>
                        </a:lnSpc>
                        <a:spcAft>
                          <a:spcPts val="0"/>
                        </a:spcAft>
                      </a:pPr>
                      <a:r>
                        <a:rPr lang="en-US" sz="1400" dirty="0">
                          <a:solidFill>
                            <a:srgbClr val="000000"/>
                          </a:solidFill>
                          <a:latin typeface="Times New Roman"/>
                          <a:ea typeface="Calibri"/>
                          <a:cs typeface="Times New Roman"/>
                        </a:rPr>
                        <a:t>(cal yr BP, 2</a:t>
                      </a:r>
                      <a:r>
                        <a:rPr lang="pt-BR" sz="1400" dirty="0">
                          <a:solidFill>
                            <a:srgbClr val="000000"/>
                          </a:solidFill>
                          <a:latin typeface="Times New Roman"/>
                          <a:ea typeface="Calibri"/>
                          <a:cs typeface="Times New Roman"/>
                        </a:rPr>
                        <a:t>σ </a:t>
                      </a:r>
                      <a:r>
                        <a:rPr lang="pt-BR" sz="1400" dirty="0" err="1">
                          <a:solidFill>
                            <a:srgbClr val="000000"/>
                          </a:solidFill>
                          <a:latin typeface="Times New Roman"/>
                          <a:ea typeface="Calibri"/>
                          <a:cs typeface="Times New Roman"/>
                        </a:rPr>
                        <a:t>deviation</a:t>
                      </a:r>
                      <a:r>
                        <a:rPr lang="en-US" sz="1400" dirty="0">
                          <a:solidFill>
                            <a:srgbClr val="000000"/>
                          </a:solidFill>
                          <a:latin typeface="Times New Roman"/>
                          <a:ea typeface="Calibri"/>
                          <a:cs typeface="Times New Roman"/>
                        </a:rPr>
                        <a:t>)</a:t>
                      </a:r>
                      <a:endParaRPr lang="pt-BR" sz="1400" dirty="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latin typeface="Times New Roman"/>
                          <a:ea typeface="Calibri"/>
                          <a:cs typeface="Times New Roman"/>
                        </a:rPr>
                        <a:t>Median of age range (cal yr BP)</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a:solidFill>
                            <a:srgbClr val="000000"/>
                          </a:solidFill>
                          <a:latin typeface="Times New Roman"/>
                          <a:ea typeface="Calibri"/>
                          <a:cs typeface="Times New Roman"/>
                        </a:rPr>
                        <a:t>Sedimentation rates</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30">
                <a:tc>
                  <a:txBody>
                    <a:bodyPr/>
                    <a:lstStyle/>
                    <a:p>
                      <a:pPr algn="ctr">
                        <a:lnSpc>
                          <a:spcPct val="150000"/>
                        </a:lnSpc>
                        <a:spcAft>
                          <a:spcPts val="0"/>
                        </a:spcAft>
                      </a:pPr>
                      <a:r>
                        <a:rPr lang="pt-BR" sz="1400">
                          <a:solidFill>
                            <a:srgbClr val="000000"/>
                          </a:solidFill>
                          <a:latin typeface="Times New Roman"/>
                          <a:ea typeface="Calibri"/>
                          <a:cs typeface="Times New Roman"/>
                        </a:rPr>
                        <a:t>LACUFF13019</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0.67-0.72</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Bulk sed.</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 2877 ± 79</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3246-2840</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3043</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0.2 mm/yr</a:t>
                      </a:r>
                      <a:endParaRPr lang="pt-BR" sz="1400">
                        <a:latin typeface="Calibri"/>
                        <a:ea typeface="Calibri"/>
                        <a:cs typeface="Times New Roman"/>
                      </a:endParaRPr>
                    </a:p>
                  </a:txBody>
                  <a:tcPr marL="64758" marR="64758" marT="0" marB="0">
                    <a:lnL>
                      <a:noFill/>
                    </a:lnL>
                    <a:lnR>
                      <a:noFill/>
                    </a:lnR>
                    <a:lnT w="12700" cap="flat" cmpd="sng" algn="ctr">
                      <a:solidFill>
                        <a:srgbClr val="000000"/>
                      </a:solidFill>
                      <a:prstDash val="solid"/>
                      <a:round/>
                      <a:headEnd type="none" w="med" len="med"/>
                      <a:tailEnd type="none" w="med" len="med"/>
                    </a:lnT>
                    <a:lnB>
                      <a:noFill/>
                    </a:lnB>
                  </a:tcPr>
                </a:tc>
              </a:tr>
              <a:tr h="259030">
                <a:tc>
                  <a:txBody>
                    <a:bodyPr/>
                    <a:lstStyle/>
                    <a:p>
                      <a:pPr algn="ctr">
                        <a:lnSpc>
                          <a:spcPct val="150000"/>
                        </a:lnSpc>
                        <a:spcAft>
                          <a:spcPts val="0"/>
                        </a:spcAft>
                      </a:pPr>
                      <a:r>
                        <a:rPr lang="en-US" sz="1400">
                          <a:solidFill>
                            <a:srgbClr val="000000"/>
                          </a:solidFill>
                          <a:latin typeface="Times New Roman"/>
                          <a:ea typeface="Calibri"/>
                          <a:cs typeface="Times New Roman"/>
                        </a:rPr>
                        <a:t>LACUFF12039</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1.40-1.45</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Bulk sed.</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 6237 </a:t>
                      </a:r>
                      <a:r>
                        <a:rPr lang="pt-BR" sz="1400">
                          <a:solidFill>
                            <a:srgbClr val="000000"/>
                          </a:solidFill>
                          <a:latin typeface="Times New Roman"/>
                          <a:ea typeface="Calibri"/>
                          <a:cs typeface="Times New Roman"/>
                        </a:rPr>
                        <a:t>±</a:t>
                      </a:r>
                      <a:r>
                        <a:rPr lang="en-US" sz="1400">
                          <a:solidFill>
                            <a:srgbClr val="000000"/>
                          </a:solidFill>
                          <a:latin typeface="Times New Roman"/>
                          <a:ea typeface="Calibri"/>
                          <a:cs typeface="Times New Roman"/>
                        </a:rPr>
                        <a:t> 66</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7278-6955</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7116</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0.2 mm/yr</a:t>
                      </a:r>
                      <a:endParaRPr lang="pt-BR" sz="1400">
                        <a:latin typeface="Calibri"/>
                        <a:ea typeface="Calibri"/>
                        <a:cs typeface="Times New Roman"/>
                      </a:endParaRPr>
                    </a:p>
                  </a:txBody>
                  <a:tcPr marL="64758" marR="64758" marT="0" marB="0">
                    <a:lnL>
                      <a:noFill/>
                    </a:lnL>
                    <a:lnR>
                      <a:noFill/>
                    </a:lnR>
                    <a:lnT>
                      <a:noFill/>
                    </a:lnT>
                    <a:lnB>
                      <a:noFill/>
                    </a:lnB>
                  </a:tcPr>
                </a:tc>
              </a:tr>
              <a:tr h="259030">
                <a:tc>
                  <a:txBody>
                    <a:bodyPr/>
                    <a:lstStyle/>
                    <a:p>
                      <a:pPr algn="ctr">
                        <a:lnSpc>
                          <a:spcPct val="150000"/>
                        </a:lnSpc>
                        <a:spcAft>
                          <a:spcPts val="0"/>
                        </a:spcAft>
                      </a:pPr>
                      <a:r>
                        <a:rPr lang="en-US" sz="1400">
                          <a:solidFill>
                            <a:srgbClr val="000000"/>
                          </a:solidFill>
                          <a:latin typeface="Times New Roman"/>
                          <a:ea typeface="Calibri"/>
                          <a:cs typeface="Times New Roman"/>
                        </a:rPr>
                        <a:t>UGAMS11695</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3.40-3.45</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Bulk sed.</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6330 </a:t>
                      </a:r>
                      <a:r>
                        <a:rPr lang="pt-BR" sz="1400">
                          <a:solidFill>
                            <a:srgbClr val="000000"/>
                          </a:solidFill>
                          <a:latin typeface="Times New Roman"/>
                          <a:ea typeface="Calibri"/>
                          <a:cs typeface="Times New Roman"/>
                        </a:rPr>
                        <a:t>±</a:t>
                      </a:r>
                      <a:r>
                        <a:rPr lang="en-US" sz="1400">
                          <a:solidFill>
                            <a:srgbClr val="000000"/>
                          </a:solidFill>
                          <a:latin typeface="Times New Roman"/>
                          <a:ea typeface="Calibri"/>
                          <a:cs typeface="Times New Roman"/>
                        </a:rPr>
                        <a:t> 30</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7318-7172</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en-US" sz="1400">
                          <a:solidFill>
                            <a:srgbClr val="000000"/>
                          </a:solidFill>
                          <a:latin typeface="Times New Roman"/>
                          <a:ea typeface="Calibri"/>
                          <a:cs typeface="Times New Roman"/>
                        </a:rPr>
                        <a:t>7245</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15.0 mm/yr</a:t>
                      </a:r>
                      <a:endParaRPr lang="pt-BR" sz="1400">
                        <a:latin typeface="Calibri"/>
                        <a:ea typeface="Calibri"/>
                        <a:cs typeface="Times New Roman"/>
                      </a:endParaRPr>
                    </a:p>
                  </a:txBody>
                  <a:tcPr marL="64758" marR="64758" marT="0" marB="0">
                    <a:lnL>
                      <a:noFill/>
                    </a:lnL>
                    <a:lnR>
                      <a:noFill/>
                    </a:lnR>
                    <a:lnT>
                      <a:noFill/>
                    </a:lnT>
                    <a:lnB>
                      <a:noFill/>
                    </a:lnB>
                  </a:tcPr>
                </a:tc>
              </a:tr>
              <a:tr h="259030">
                <a:tc>
                  <a:txBody>
                    <a:bodyPr/>
                    <a:lstStyle/>
                    <a:p>
                      <a:pPr algn="ctr">
                        <a:lnSpc>
                          <a:spcPct val="150000"/>
                        </a:lnSpc>
                        <a:spcAft>
                          <a:spcPts val="0"/>
                        </a:spcAft>
                      </a:pPr>
                      <a:r>
                        <a:rPr lang="pt-BR" sz="1400">
                          <a:solidFill>
                            <a:srgbClr val="000000"/>
                          </a:solidFill>
                          <a:latin typeface="Times New Roman"/>
                          <a:ea typeface="Calibri"/>
                          <a:cs typeface="Times New Roman"/>
                        </a:rPr>
                        <a:t>UGAMS11694</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4.30-4.35</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Bulk sed.</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6380 ± 30</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7339</a:t>
                      </a:r>
                      <a:r>
                        <a:rPr lang="en-US" sz="1400">
                          <a:solidFill>
                            <a:srgbClr val="000000"/>
                          </a:solidFill>
                          <a:latin typeface="Times New Roman"/>
                          <a:ea typeface="Calibri"/>
                          <a:cs typeface="Times New Roman"/>
                        </a:rPr>
                        <a:t>-</a:t>
                      </a:r>
                      <a:r>
                        <a:rPr lang="pt-BR" sz="1400">
                          <a:solidFill>
                            <a:srgbClr val="000000"/>
                          </a:solidFill>
                          <a:latin typeface="Calibri"/>
                          <a:ea typeface="Calibri"/>
                          <a:cs typeface="Times New Roman"/>
                        </a:rPr>
                        <a:t>7259</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7300</a:t>
                      </a:r>
                      <a:endParaRPr lang="pt-BR" sz="1400">
                        <a:latin typeface="Calibri"/>
                        <a:ea typeface="Calibri"/>
                        <a:cs typeface="Times New Roman"/>
                      </a:endParaRPr>
                    </a:p>
                  </a:txBody>
                  <a:tcPr marL="64758" marR="64758" marT="0" marB="0">
                    <a:lnL>
                      <a:noFill/>
                    </a:lnL>
                    <a:lnR>
                      <a:noFill/>
                    </a:lnR>
                    <a:lnT>
                      <a:noFill/>
                    </a:lnT>
                    <a:lnB>
                      <a:noFill/>
                    </a:lnB>
                  </a:tcPr>
                </a:tc>
                <a:tc>
                  <a:txBody>
                    <a:bodyPr/>
                    <a:lstStyle/>
                    <a:p>
                      <a:pPr algn="ctr">
                        <a:lnSpc>
                          <a:spcPct val="150000"/>
                        </a:lnSpc>
                        <a:spcAft>
                          <a:spcPts val="0"/>
                        </a:spcAft>
                      </a:pPr>
                      <a:r>
                        <a:rPr lang="pt-BR" sz="1400">
                          <a:solidFill>
                            <a:srgbClr val="000000"/>
                          </a:solidFill>
                          <a:latin typeface="Times New Roman"/>
                          <a:ea typeface="Calibri"/>
                          <a:cs typeface="Times New Roman"/>
                        </a:rPr>
                        <a:t>16.0 mm/yr</a:t>
                      </a:r>
                      <a:endParaRPr lang="pt-BR" sz="1400">
                        <a:latin typeface="Calibri"/>
                        <a:ea typeface="Calibri"/>
                        <a:cs typeface="Times New Roman"/>
                      </a:endParaRPr>
                    </a:p>
                  </a:txBody>
                  <a:tcPr marL="64758" marR="64758" marT="0" marB="0">
                    <a:lnL>
                      <a:noFill/>
                    </a:lnL>
                    <a:lnR>
                      <a:noFill/>
                    </a:lnR>
                    <a:lnT>
                      <a:noFill/>
                    </a:lnT>
                    <a:lnB>
                      <a:noFill/>
                    </a:lnB>
                  </a:tcPr>
                </a:tc>
              </a:tr>
              <a:tr h="259030">
                <a:tc>
                  <a:txBody>
                    <a:bodyPr/>
                    <a:lstStyle/>
                    <a:p>
                      <a:pPr algn="ctr">
                        <a:lnSpc>
                          <a:spcPct val="150000"/>
                        </a:lnSpc>
                        <a:spcAft>
                          <a:spcPts val="0"/>
                        </a:spcAft>
                      </a:pPr>
                      <a:r>
                        <a:rPr lang="pt-BR" sz="1400">
                          <a:solidFill>
                            <a:srgbClr val="000000"/>
                          </a:solidFill>
                          <a:latin typeface="Times New Roman"/>
                          <a:ea typeface="Calibri"/>
                          <a:cs typeface="Times New Roman"/>
                        </a:rPr>
                        <a:t>LACUFF12040</a:t>
                      </a:r>
                      <a:endParaRPr lang="pt-BR" sz="140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a:solidFill>
                            <a:srgbClr val="000000"/>
                          </a:solidFill>
                          <a:latin typeface="Times New Roman"/>
                          <a:ea typeface="Calibri"/>
                          <a:cs typeface="Times New Roman"/>
                        </a:rPr>
                        <a:t>5.45-5.50</a:t>
                      </a:r>
                      <a:endParaRPr lang="pt-BR" sz="140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a:solidFill>
                            <a:srgbClr val="000000"/>
                          </a:solidFill>
                          <a:latin typeface="Times New Roman"/>
                          <a:ea typeface="Calibri"/>
                          <a:cs typeface="Times New Roman"/>
                        </a:rPr>
                        <a:t>Bulk sed.</a:t>
                      </a:r>
                      <a:endParaRPr lang="pt-BR" sz="140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a:solidFill>
                            <a:srgbClr val="000000"/>
                          </a:solidFill>
                          <a:latin typeface="Times New Roman"/>
                          <a:ea typeface="Calibri"/>
                          <a:cs typeface="Times New Roman"/>
                        </a:rPr>
                        <a:t>7186 ± 54</a:t>
                      </a:r>
                      <a:endParaRPr lang="pt-BR" sz="140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a:solidFill>
                            <a:srgbClr val="000000"/>
                          </a:solidFill>
                          <a:latin typeface="Times New Roman"/>
                          <a:ea typeface="Calibri"/>
                          <a:cs typeface="Times New Roman"/>
                        </a:rPr>
                        <a:t>8161</a:t>
                      </a:r>
                      <a:r>
                        <a:rPr lang="en-US" sz="1400">
                          <a:solidFill>
                            <a:srgbClr val="000000"/>
                          </a:solidFill>
                          <a:latin typeface="Times New Roman"/>
                          <a:ea typeface="Calibri"/>
                          <a:cs typeface="Times New Roman"/>
                        </a:rPr>
                        <a:t>-</a:t>
                      </a:r>
                      <a:r>
                        <a:rPr lang="pt-BR" sz="1400">
                          <a:solidFill>
                            <a:srgbClr val="000000"/>
                          </a:solidFill>
                          <a:latin typeface="Times New Roman"/>
                          <a:ea typeface="Calibri"/>
                          <a:cs typeface="Times New Roman"/>
                        </a:rPr>
                        <a:t>7933</a:t>
                      </a:r>
                      <a:endParaRPr lang="pt-BR" sz="140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a:solidFill>
                            <a:srgbClr val="000000"/>
                          </a:solidFill>
                          <a:latin typeface="Times New Roman"/>
                          <a:ea typeface="Calibri"/>
                          <a:cs typeface="Times New Roman"/>
                        </a:rPr>
                        <a:t>8047</a:t>
                      </a:r>
                      <a:endParaRPr lang="pt-BR" sz="140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dirty="0">
                          <a:solidFill>
                            <a:srgbClr val="000000"/>
                          </a:solidFill>
                          <a:latin typeface="Times New Roman"/>
                          <a:ea typeface="Calibri"/>
                          <a:cs typeface="Times New Roman"/>
                        </a:rPr>
                        <a:t>1.50 mm/</a:t>
                      </a:r>
                      <a:r>
                        <a:rPr lang="pt-BR" sz="1400" dirty="0" err="1">
                          <a:solidFill>
                            <a:srgbClr val="000000"/>
                          </a:solidFill>
                          <a:latin typeface="Times New Roman"/>
                          <a:ea typeface="Calibri"/>
                          <a:cs typeface="Times New Roman"/>
                        </a:rPr>
                        <a:t>yr</a:t>
                      </a:r>
                      <a:endParaRPr lang="pt-BR" sz="1400" dirty="0">
                        <a:latin typeface="Calibri"/>
                        <a:ea typeface="Calibri"/>
                        <a:cs typeface="Times New Roman"/>
                      </a:endParaRPr>
                    </a:p>
                  </a:txBody>
                  <a:tcPr marL="64758" marR="64758"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3608" y="56272"/>
            <a:ext cx="7167674" cy="67326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nvGraphicFramePr>
        <p:xfrm>
          <a:off x="179511" y="692696"/>
          <a:ext cx="8784978" cy="5832649"/>
        </p:xfrm>
        <a:graphic>
          <a:graphicData uri="http://schemas.openxmlformats.org/drawingml/2006/table">
            <a:tbl>
              <a:tblPr/>
              <a:tblGrid>
                <a:gridCol w="1022005"/>
                <a:gridCol w="3552420"/>
                <a:gridCol w="1447146"/>
                <a:gridCol w="1447146"/>
                <a:gridCol w="1316261"/>
              </a:tblGrid>
              <a:tr h="583264">
                <a:tc>
                  <a:txBody>
                    <a:bodyPr/>
                    <a:lstStyle/>
                    <a:p>
                      <a:pPr>
                        <a:lnSpc>
                          <a:spcPct val="115000"/>
                        </a:lnSpc>
                        <a:spcAft>
                          <a:spcPts val="0"/>
                        </a:spcAft>
                      </a:pPr>
                      <a:r>
                        <a:rPr lang="pt-BR" sz="1300" b="1" dirty="0" err="1">
                          <a:latin typeface="Times New Roman"/>
                          <a:ea typeface="Calibri"/>
                          <a:cs typeface="Times New Roman"/>
                        </a:rPr>
                        <a:t>Facies</a:t>
                      </a:r>
                      <a:r>
                        <a:rPr lang="pt-BR" sz="1300" b="1" dirty="0">
                          <a:latin typeface="Times New Roman"/>
                          <a:ea typeface="Calibri"/>
                          <a:cs typeface="Times New Roman"/>
                        </a:rPr>
                        <a:t> </a:t>
                      </a:r>
                      <a:r>
                        <a:rPr lang="pt-BR" sz="1300" b="1" dirty="0" err="1">
                          <a:latin typeface="Times New Roman"/>
                          <a:ea typeface="Calibri"/>
                          <a:cs typeface="Times New Roman"/>
                        </a:rPr>
                        <a:t>association</a:t>
                      </a:r>
                      <a:endParaRPr lang="pt-BR" sz="13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300" b="1">
                          <a:latin typeface="Times New Roman"/>
                          <a:ea typeface="Calibri"/>
                          <a:cs typeface="Times New Roman"/>
                        </a:rPr>
                        <a:t>Facies description</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a:latin typeface="Times New Roman"/>
                          <a:ea typeface="Calibri"/>
                          <a:cs typeface="Times New Roman"/>
                        </a:rPr>
                        <a:t>Pollen predominance</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b="1">
                          <a:latin typeface="Times New Roman"/>
                          <a:ea typeface="Calibri"/>
                          <a:cs typeface="Times New Roman"/>
                        </a:rPr>
                        <a:t>Geochemical data</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b="1">
                          <a:latin typeface="Times New Roman"/>
                          <a:ea typeface="Calibri"/>
                          <a:cs typeface="Times New Roman"/>
                        </a:rPr>
                        <a:t>Interpretation</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898">
                <a:tc>
                  <a:txBody>
                    <a:bodyPr/>
                    <a:lstStyle/>
                    <a:p>
                      <a:pPr algn="ctr">
                        <a:lnSpc>
                          <a:spcPct val="115000"/>
                        </a:lnSpc>
                        <a:spcAft>
                          <a:spcPts val="0"/>
                        </a:spcAft>
                      </a:pPr>
                      <a:r>
                        <a:rPr lang="pt-BR" sz="1300">
                          <a:latin typeface="Times New Roman"/>
                          <a:ea typeface="Calibri"/>
                          <a:cs typeface="Times New Roman"/>
                        </a:rPr>
                        <a:t>A</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Aft>
                          <a:spcPts val="0"/>
                        </a:spcAft>
                      </a:pPr>
                      <a:r>
                        <a:rPr lang="en-US" sz="1300">
                          <a:latin typeface="Times New Roman"/>
                          <a:ea typeface="Calibri"/>
                          <a:cs typeface="Times New Roman"/>
                        </a:rPr>
                        <a:t>Fine to medium-grained, parallel-laminated sand (facies Sp) and cross-stratified (facies Sc). Greenish gray sand with shells and poorly sorted.</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n-US" sz="1300">
                          <a:latin typeface="Times New Roman"/>
                          <a:ea typeface="Calibri"/>
                          <a:cs typeface="Times New Roman"/>
                        </a:rPr>
                        <a:t>Herbs, mangrove, trees and shrubs</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en-US" sz="130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n-US" sz="1300">
                          <a:latin typeface="Times New Roman"/>
                          <a:ea typeface="Calibri"/>
                          <a:cs typeface="Times New Roman"/>
                        </a:rPr>
                        <a:t>Foreshore</a:t>
                      </a:r>
                      <a:endParaRPr lang="pt-BR" sz="13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041427">
                <a:tc>
                  <a:txBody>
                    <a:bodyPr/>
                    <a:lstStyle/>
                    <a:p>
                      <a:pPr algn="ctr">
                        <a:lnSpc>
                          <a:spcPct val="115000"/>
                        </a:lnSpc>
                        <a:spcAft>
                          <a:spcPts val="0"/>
                        </a:spcAft>
                      </a:pPr>
                      <a:r>
                        <a:rPr lang="en-US" sz="1300" dirty="0">
                          <a:latin typeface="Times New Roman"/>
                          <a:ea typeface="Calibri"/>
                          <a:cs typeface="Times New Roman"/>
                        </a:rPr>
                        <a:t>B</a:t>
                      </a:r>
                      <a:endParaRPr lang="pt-BR" sz="1300" dirty="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r>
                        <a:rPr lang="en-US" sz="1300">
                          <a:latin typeface="Times New Roman"/>
                          <a:ea typeface="Calibri"/>
                          <a:cs typeface="Times New Roman"/>
                        </a:rPr>
                        <a:t>Massive mud (facies Mm) greenish gray, with many roots and root marks. Lenticular to streaky (facies Hl), heterolithic mud with sand deposit (facies Hm). Silty sand and sandy silt, fine to medium-grained poorly sorted and locally flaser (facies Hf) with parallel-laminated sand (facies Sp) and with also massive sand, shells and convolute lamination. </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300">
                          <a:solidFill>
                            <a:srgbClr val="000000"/>
                          </a:solidFill>
                          <a:latin typeface="Times New Roman"/>
                          <a:ea typeface="Calibri"/>
                          <a:cs typeface="Times New Roman"/>
                        </a:rPr>
                        <a:t>Herbs, mangrove, trees and shrubs</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pt-BR" sz="1300">
                          <a:solidFill>
                            <a:srgbClr val="000000"/>
                          </a:solidFill>
                          <a:latin typeface="Times New Roman"/>
                          <a:ea typeface="Calibri"/>
                          <a:cs typeface="Times New Roman"/>
                        </a:rPr>
                        <a:t>δ</a:t>
                      </a:r>
                      <a:r>
                        <a:rPr lang="en-US" sz="1300" baseline="30000">
                          <a:solidFill>
                            <a:srgbClr val="000000"/>
                          </a:solidFill>
                          <a:latin typeface="Times New Roman"/>
                          <a:ea typeface="Calibri"/>
                          <a:cs typeface="Times New Roman"/>
                        </a:rPr>
                        <a:t>13</a:t>
                      </a:r>
                      <a:r>
                        <a:rPr lang="en-US" sz="1300">
                          <a:solidFill>
                            <a:srgbClr val="000000"/>
                          </a:solidFill>
                          <a:latin typeface="Times New Roman"/>
                          <a:ea typeface="Calibri"/>
                          <a:cs typeface="Times New Roman"/>
                        </a:rPr>
                        <a:t>C= -27 to -15‰</a:t>
                      </a:r>
                      <a:endParaRPr lang="pt-BR" sz="1300">
                        <a:latin typeface="Calibri"/>
                        <a:ea typeface="Calibri"/>
                        <a:cs typeface="Times New Roman"/>
                      </a:endParaRPr>
                    </a:p>
                    <a:p>
                      <a:pPr>
                        <a:lnSpc>
                          <a:spcPct val="115000"/>
                        </a:lnSpc>
                        <a:spcAft>
                          <a:spcPts val="0"/>
                        </a:spcAft>
                      </a:pPr>
                      <a:r>
                        <a:rPr lang="pt-BR" sz="1300">
                          <a:solidFill>
                            <a:srgbClr val="000000"/>
                          </a:solidFill>
                          <a:latin typeface="Times New Roman"/>
                          <a:ea typeface="Calibri"/>
                          <a:cs typeface="Times New Roman"/>
                        </a:rPr>
                        <a:t>δ</a:t>
                      </a:r>
                      <a:r>
                        <a:rPr lang="en-US" sz="1300" baseline="30000">
                          <a:solidFill>
                            <a:srgbClr val="000000"/>
                          </a:solidFill>
                          <a:latin typeface="Times New Roman"/>
                          <a:ea typeface="Calibri"/>
                          <a:cs typeface="Times New Roman"/>
                        </a:rPr>
                        <a:t>15</a:t>
                      </a:r>
                      <a:r>
                        <a:rPr lang="en-US" sz="1300">
                          <a:solidFill>
                            <a:srgbClr val="000000"/>
                          </a:solidFill>
                          <a:latin typeface="Times New Roman"/>
                          <a:ea typeface="Calibri"/>
                          <a:cs typeface="Times New Roman"/>
                        </a:rPr>
                        <a:t>N= +3.6 to +7‰</a:t>
                      </a:r>
                      <a:endParaRPr lang="pt-BR" sz="1300">
                        <a:latin typeface="Calibri"/>
                        <a:ea typeface="Calibri"/>
                        <a:cs typeface="Times New Roman"/>
                      </a:endParaRPr>
                    </a:p>
                    <a:p>
                      <a:pPr>
                        <a:lnSpc>
                          <a:spcPct val="115000"/>
                        </a:lnSpc>
                        <a:spcAft>
                          <a:spcPts val="0"/>
                        </a:spcAft>
                      </a:pPr>
                      <a:r>
                        <a:rPr lang="en-US" sz="1300">
                          <a:solidFill>
                            <a:srgbClr val="000000"/>
                          </a:solidFill>
                          <a:latin typeface="Times New Roman"/>
                          <a:ea typeface="Calibri"/>
                          <a:cs typeface="Times New Roman"/>
                        </a:rPr>
                        <a:t>TOC= 1.7 to 5.2%</a:t>
                      </a:r>
                      <a:endParaRPr lang="pt-BR" sz="1300">
                        <a:latin typeface="Calibri"/>
                        <a:ea typeface="Calibri"/>
                        <a:cs typeface="Times New Roman"/>
                      </a:endParaRPr>
                    </a:p>
                    <a:p>
                      <a:pPr>
                        <a:lnSpc>
                          <a:spcPct val="115000"/>
                        </a:lnSpc>
                        <a:spcAft>
                          <a:spcPts val="0"/>
                        </a:spcAft>
                      </a:pPr>
                      <a:r>
                        <a:rPr lang="en-US" sz="1300">
                          <a:solidFill>
                            <a:srgbClr val="000000"/>
                          </a:solidFill>
                          <a:latin typeface="Times New Roman"/>
                          <a:ea typeface="Calibri"/>
                          <a:cs typeface="Times New Roman"/>
                        </a:rPr>
                        <a:t>C/N= 30 to 60</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300">
                          <a:latin typeface="Times New Roman"/>
                          <a:ea typeface="Calibri"/>
                          <a:cs typeface="Times New Roman"/>
                        </a:rPr>
                        <a:t>Lagoon</a:t>
                      </a:r>
                      <a:endParaRPr lang="pt-BR" sz="1300">
                        <a:latin typeface="Calibri"/>
                        <a:ea typeface="Calibri"/>
                        <a:cs typeface="Times New Roman"/>
                      </a:endParaRPr>
                    </a:p>
                  </a:txBody>
                  <a:tcPr marL="68580" marR="68580" marT="0" marB="0">
                    <a:lnL>
                      <a:noFill/>
                    </a:lnL>
                    <a:lnR>
                      <a:noFill/>
                    </a:lnR>
                    <a:lnT>
                      <a:noFill/>
                    </a:lnT>
                    <a:lnB>
                      <a:noFill/>
                    </a:lnB>
                  </a:tcPr>
                </a:tc>
              </a:tr>
              <a:tr h="1166530">
                <a:tc>
                  <a:txBody>
                    <a:bodyPr/>
                    <a:lstStyle/>
                    <a:p>
                      <a:pPr algn="ctr">
                        <a:lnSpc>
                          <a:spcPct val="115000"/>
                        </a:lnSpc>
                        <a:spcAft>
                          <a:spcPts val="0"/>
                        </a:spcAft>
                      </a:pPr>
                      <a:r>
                        <a:rPr lang="en-US" sz="1300">
                          <a:latin typeface="Times New Roman"/>
                          <a:ea typeface="Calibri"/>
                          <a:cs typeface="Times New Roman"/>
                        </a:rPr>
                        <a:t>C</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r>
                        <a:rPr lang="en-US" sz="1300">
                          <a:latin typeface="Times New Roman"/>
                          <a:ea typeface="Calibri"/>
                          <a:cs typeface="Times New Roman"/>
                        </a:rPr>
                        <a:t>Parellel-laminated mud (facies Mp), yellowish brown, with many roots and root marks and dwelling structures and sandy silt.</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300">
                          <a:solidFill>
                            <a:srgbClr val="000000"/>
                          </a:solidFill>
                          <a:latin typeface="Times New Roman"/>
                          <a:ea typeface="Calibri"/>
                          <a:cs typeface="Times New Roman"/>
                        </a:rPr>
                        <a:t>Herbs, trees, shrubs and mangrove</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pt-BR" sz="1300">
                          <a:solidFill>
                            <a:srgbClr val="000000"/>
                          </a:solidFill>
                          <a:latin typeface="Times New Roman"/>
                          <a:ea typeface="Calibri"/>
                          <a:cs typeface="Times New Roman"/>
                        </a:rPr>
                        <a:t>δ</a:t>
                      </a:r>
                      <a:r>
                        <a:rPr lang="en-US" sz="1300" baseline="30000">
                          <a:solidFill>
                            <a:srgbClr val="000000"/>
                          </a:solidFill>
                          <a:latin typeface="Times New Roman"/>
                          <a:ea typeface="Calibri"/>
                          <a:cs typeface="Times New Roman"/>
                        </a:rPr>
                        <a:t>13</a:t>
                      </a:r>
                      <a:r>
                        <a:rPr lang="en-US" sz="1300">
                          <a:solidFill>
                            <a:srgbClr val="000000"/>
                          </a:solidFill>
                          <a:latin typeface="Times New Roman"/>
                          <a:ea typeface="Calibri"/>
                          <a:cs typeface="Times New Roman"/>
                        </a:rPr>
                        <a:t>C= -28 to -23‰</a:t>
                      </a:r>
                      <a:endParaRPr lang="pt-BR" sz="1300">
                        <a:latin typeface="Calibri"/>
                        <a:ea typeface="Calibri"/>
                        <a:cs typeface="Times New Roman"/>
                      </a:endParaRPr>
                    </a:p>
                    <a:p>
                      <a:pPr>
                        <a:lnSpc>
                          <a:spcPct val="115000"/>
                        </a:lnSpc>
                        <a:spcAft>
                          <a:spcPts val="0"/>
                        </a:spcAft>
                      </a:pPr>
                      <a:r>
                        <a:rPr lang="pt-BR" sz="1300">
                          <a:solidFill>
                            <a:srgbClr val="000000"/>
                          </a:solidFill>
                          <a:latin typeface="Times New Roman"/>
                          <a:ea typeface="Calibri"/>
                          <a:cs typeface="Times New Roman"/>
                        </a:rPr>
                        <a:t>δ</a:t>
                      </a:r>
                      <a:r>
                        <a:rPr lang="en-US" sz="1300" baseline="30000">
                          <a:solidFill>
                            <a:srgbClr val="000000"/>
                          </a:solidFill>
                          <a:latin typeface="Times New Roman"/>
                          <a:ea typeface="Calibri"/>
                          <a:cs typeface="Times New Roman"/>
                        </a:rPr>
                        <a:t>15</a:t>
                      </a:r>
                      <a:r>
                        <a:rPr lang="en-US" sz="1300">
                          <a:solidFill>
                            <a:srgbClr val="000000"/>
                          </a:solidFill>
                          <a:latin typeface="Times New Roman"/>
                          <a:ea typeface="Calibri"/>
                          <a:cs typeface="Times New Roman"/>
                        </a:rPr>
                        <a:t>N= +4.5 to +7‰</a:t>
                      </a:r>
                      <a:endParaRPr lang="pt-BR" sz="1300">
                        <a:latin typeface="Calibri"/>
                        <a:ea typeface="Calibri"/>
                        <a:cs typeface="Times New Roman"/>
                      </a:endParaRPr>
                    </a:p>
                    <a:p>
                      <a:pPr>
                        <a:lnSpc>
                          <a:spcPct val="115000"/>
                        </a:lnSpc>
                        <a:spcAft>
                          <a:spcPts val="0"/>
                        </a:spcAft>
                      </a:pPr>
                      <a:r>
                        <a:rPr lang="en-US" sz="1300">
                          <a:solidFill>
                            <a:srgbClr val="000000"/>
                          </a:solidFill>
                          <a:latin typeface="Times New Roman"/>
                          <a:ea typeface="Calibri"/>
                          <a:cs typeface="Times New Roman"/>
                        </a:rPr>
                        <a:t>TOC= 3.4 to 8.7%</a:t>
                      </a:r>
                      <a:endParaRPr lang="pt-BR" sz="1300">
                        <a:latin typeface="Calibri"/>
                        <a:ea typeface="Calibri"/>
                        <a:cs typeface="Times New Roman"/>
                      </a:endParaRPr>
                    </a:p>
                    <a:p>
                      <a:pPr>
                        <a:lnSpc>
                          <a:spcPct val="115000"/>
                        </a:lnSpc>
                        <a:spcAft>
                          <a:spcPts val="0"/>
                        </a:spcAft>
                      </a:pPr>
                      <a:r>
                        <a:rPr lang="en-US" sz="1300">
                          <a:solidFill>
                            <a:srgbClr val="000000"/>
                          </a:solidFill>
                          <a:latin typeface="Times New Roman"/>
                          <a:ea typeface="Calibri"/>
                          <a:cs typeface="Times New Roman"/>
                        </a:rPr>
                        <a:t>C/N= 15 to 32</a:t>
                      </a:r>
                      <a:endParaRPr lang="pt-BR" sz="13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US" sz="1300">
                          <a:latin typeface="Times New Roman"/>
                          <a:ea typeface="Calibri"/>
                          <a:cs typeface="Times New Roman"/>
                        </a:rPr>
                        <a:t>Lake</a:t>
                      </a:r>
                      <a:endParaRPr lang="pt-BR" sz="1300">
                        <a:latin typeface="Calibri"/>
                        <a:ea typeface="Calibri"/>
                        <a:cs typeface="Times New Roman"/>
                      </a:endParaRPr>
                    </a:p>
                  </a:txBody>
                  <a:tcPr marL="68580" marR="68580" marT="0" marB="0">
                    <a:lnL>
                      <a:noFill/>
                    </a:lnL>
                    <a:lnR>
                      <a:noFill/>
                    </a:lnR>
                    <a:lnT>
                      <a:noFill/>
                    </a:lnT>
                    <a:lnB>
                      <a:noFill/>
                    </a:lnB>
                  </a:tcPr>
                </a:tc>
              </a:tr>
              <a:tr h="1166530">
                <a:tc>
                  <a:txBody>
                    <a:bodyPr/>
                    <a:lstStyle/>
                    <a:p>
                      <a:pPr algn="ctr">
                        <a:lnSpc>
                          <a:spcPct val="115000"/>
                        </a:lnSpc>
                        <a:spcAft>
                          <a:spcPts val="0"/>
                        </a:spcAft>
                      </a:pPr>
                      <a:r>
                        <a:rPr lang="en-US" sz="1300">
                          <a:latin typeface="Times New Roman"/>
                          <a:ea typeface="Calibri"/>
                          <a:cs typeface="Times New Roman"/>
                        </a:rPr>
                        <a:t>D</a:t>
                      </a:r>
                      <a:endParaRPr lang="pt-BR" sz="13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300">
                          <a:latin typeface="Times New Roman"/>
                          <a:ea typeface="Calibri"/>
                          <a:cs typeface="Times New Roman"/>
                        </a:rPr>
                        <a:t>Plastic, massive mud and some sandy silt, gray to dark gray and green, with many roots and root marks (facies Ms) and peat deposit (P).</a:t>
                      </a:r>
                      <a:endParaRPr lang="pt-BR" sz="13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a:solidFill>
                            <a:srgbClr val="000000"/>
                          </a:solidFill>
                          <a:latin typeface="Times New Roman"/>
                          <a:ea typeface="Calibri"/>
                          <a:cs typeface="Times New Roman"/>
                        </a:rPr>
                        <a:t>Herbs, trees and shrubs</a:t>
                      </a:r>
                      <a:endParaRPr lang="pt-BR" sz="13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1300">
                          <a:solidFill>
                            <a:srgbClr val="000000"/>
                          </a:solidFill>
                          <a:latin typeface="Times New Roman"/>
                          <a:ea typeface="Calibri"/>
                          <a:cs typeface="Times New Roman"/>
                        </a:rPr>
                        <a:t>δ</a:t>
                      </a:r>
                      <a:r>
                        <a:rPr lang="en-US" sz="1300" baseline="30000">
                          <a:solidFill>
                            <a:srgbClr val="000000"/>
                          </a:solidFill>
                          <a:latin typeface="Times New Roman"/>
                          <a:ea typeface="Calibri"/>
                          <a:cs typeface="Times New Roman"/>
                        </a:rPr>
                        <a:t>13</a:t>
                      </a:r>
                      <a:r>
                        <a:rPr lang="en-US" sz="1300">
                          <a:solidFill>
                            <a:srgbClr val="000000"/>
                          </a:solidFill>
                          <a:latin typeface="Times New Roman"/>
                          <a:ea typeface="Calibri"/>
                          <a:cs typeface="Times New Roman"/>
                        </a:rPr>
                        <a:t>C= -28 to -26‰</a:t>
                      </a:r>
                      <a:endParaRPr lang="pt-BR" sz="1300">
                        <a:latin typeface="Calibri"/>
                        <a:ea typeface="Calibri"/>
                        <a:cs typeface="Times New Roman"/>
                      </a:endParaRPr>
                    </a:p>
                    <a:p>
                      <a:pPr>
                        <a:lnSpc>
                          <a:spcPct val="115000"/>
                        </a:lnSpc>
                        <a:spcAft>
                          <a:spcPts val="0"/>
                        </a:spcAft>
                      </a:pPr>
                      <a:r>
                        <a:rPr lang="pt-BR" sz="1300">
                          <a:solidFill>
                            <a:srgbClr val="000000"/>
                          </a:solidFill>
                          <a:latin typeface="Times New Roman"/>
                          <a:ea typeface="Calibri"/>
                          <a:cs typeface="Times New Roman"/>
                        </a:rPr>
                        <a:t>δ</a:t>
                      </a:r>
                      <a:r>
                        <a:rPr lang="en-US" sz="1300" baseline="30000">
                          <a:solidFill>
                            <a:srgbClr val="000000"/>
                          </a:solidFill>
                          <a:latin typeface="Times New Roman"/>
                          <a:ea typeface="Calibri"/>
                          <a:cs typeface="Times New Roman"/>
                        </a:rPr>
                        <a:t>15</a:t>
                      </a:r>
                      <a:r>
                        <a:rPr lang="en-US" sz="1300">
                          <a:solidFill>
                            <a:srgbClr val="000000"/>
                          </a:solidFill>
                          <a:latin typeface="Times New Roman"/>
                          <a:ea typeface="Calibri"/>
                          <a:cs typeface="Times New Roman"/>
                        </a:rPr>
                        <a:t>N= -0.14 to +7‰</a:t>
                      </a:r>
                      <a:endParaRPr lang="pt-BR" sz="1300">
                        <a:latin typeface="Calibri"/>
                        <a:ea typeface="Calibri"/>
                        <a:cs typeface="Times New Roman"/>
                      </a:endParaRPr>
                    </a:p>
                    <a:p>
                      <a:pPr>
                        <a:lnSpc>
                          <a:spcPct val="115000"/>
                        </a:lnSpc>
                        <a:spcAft>
                          <a:spcPts val="0"/>
                        </a:spcAft>
                      </a:pPr>
                      <a:r>
                        <a:rPr lang="en-US" sz="1300">
                          <a:solidFill>
                            <a:srgbClr val="000000"/>
                          </a:solidFill>
                          <a:latin typeface="Times New Roman"/>
                          <a:ea typeface="Calibri"/>
                          <a:cs typeface="Times New Roman"/>
                        </a:rPr>
                        <a:t>TOC= 7.4 to 53%</a:t>
                      </a:r>
                      <a:endParaRPr lang="pt-BR" sz="1300">
                        <a:latin typeface="Calibri"/>
                        <a:ea typeface="Calibri"/>
                        <a:cs typeface="Times New Roman"/>
                      </a:endParaRPr>
                    </a:p>
                    <a:p>
                      <a:pPr>
                        <a:lnSpc>
                          <a:spcPct val="115000"/>
                        </a:lnSpc>
                        <a:spcAft>
                          <a:spcPts val="0"/>
                        </a:spcAft>
                      </a:pPr>
                      <a:r>
                        <a:rPr lang="en-US" sz="1300">
                          <a:solidFill>
                            <a:srgbClr val="000000"/>
                          </a:solidFill>
                          <a:latin typeface="Times New Roman"/>
                          <a:ea typeface="Calibri"/>
                          <a:cs typeface="Times New Roman"/>
                        </a:rPr>
                        <a:t>C/N= 16 to 47</a:t>
                      </a:r>
                      <a:endParaRPr lang="pt-BR" sz="13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latin typeface="Times New Roman"/>
                          <a:ea typeface="Calibri"/>
                          <a:cs typeface="Times New Roman"/>
                        </a:rPr>
                        <a:t>Herbaceous plain</a:t>
                      </a:r>
                      <a:endParaRPr lang="pt-BR" sz="13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4" name="Picture 2"/>
          <p:cNvPicPr>
            <a:picLocks noChangeAspect="1" noChangeArrowheads="1"/>
          </p:cNvPicPr>
          <p:nvPr/>
        </p:nvPicPr>
        <p:blipFill>
          <a:blip r:embed="rId2" cstate="print"/>
          <a:srcRect/>
          <a:stretch>
            <a:fillRect/>
          </a:stretch>
        </p:blipFill>
        <p:spPr bwMode="auto">
          <a:xfrm>
            <a:off x="35496" y="980728"/>
            <a:ext cx="9095207" cy="5370736"/>
          </a:xfrm>
          <a:prstGeom prst="rect">
            <a:avLst/>
          </a:prstGeom>
          <a:noFill/>
          <a:ln w="9525">
            <a:noFill/>
            <a:miter lim="800000"/>
            <a:headEnd/>
            <a:tailEnd/>
          </a:ln>
        </p:spPr>
      </p:pic>
      <p:sp>
        <p:nvSpPr>
          <p:cNvPr id="5" name="Retângulo de cantos arredondados 4"/>
          <p:cNvSpPr/>
          <p:nvPr/>
        </p:nvSpPr>
        <p:spPr>
          <a:xfrm>
            <a:off x="5364088" y="1700808"/>
            <a:ext cx="2160588" cy="57591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bg1"/>
                </a:solidFill>
              </a:rPr>
              <a:t>Rio São Mateus</a:t>
            </a:r>
            <a:endParaRPr lang="pt-BR" b="1" dirty="0">
              <a:solidFill>
                <a:schemeClr val="bg1"/>
              </a:solidFill>
            </a:endParaRPr>
          </a:p>
        </p:txBody>
      </p:sp>
      <p:sp>
        <p:nvSpPr>
          <p:cNvPr id="6" name="Retângulo de cantos arredondados 5"/>
          <p:cNvSpPr/>
          <p:nvPr/>
        </p:nvSpPr>
        <p:spPr>
          <a:xfrm>
            <a:off x="395536" y="2852936"/>
            <a:ext cx="2159000" cy="5486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Rio Doce</a:t>
            </a:r>
            <a:endParaRPr lang="pt-BR" b="1" dirty="0">
              <a:solidFill>
                <a:schemeClr val="tx1"/>
              </a:solidFill>
            </a:endParaRPr>
          </a:p>
        </p:txBody>
      </p:sp>
      <p:cxnSp>
        <p:nvCxnSpPr>
          <p:cNvPr id="7" name="Conector de seta reta 6"/>
          <p:cNvCxnSpPr/>
          <p:nvPr/>
        </p:nvCxnSpPr>
        <p:spPr>
          <a:xfrm>
            <a:off x="7164288" y="2348880"/>
            <a:ext cx="1368152" cy="21602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1475656" y="3501008"/>
            <a:ext cx="576064" cy="165618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H="1">
            <a:off x="6156176" y="4005064"/>
            <a:ext cx="2304256" cy="14401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H="1">
            <a:off x="3059832" y="5805264"/>
            <a:ext cx="2448272"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tângulo de cantos arredondados 10"/>
          <p:cNvSpPr/>
          <p:nvPr/>
        </p:nvSpPr>
        <p:spPr>
          <a:xfrm>
            <a:off x="6985000" y="4941168"/>
            <a:ext cx="2159000" cy="575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bg1"/>
                </a:solidFill>
              </a:rPr>
              <a:t>Oceano Atlântico</a:t>
            </a:r>
          </a:p>
        </p:txBody>
      </p:sp>
      <p:sp>
        <p:nvSpPr>
          <p:cNvPr id="12" name="Retângulo de cantos arredondados 11"/>
          <p:cNvSpPr/>
          <p:nvPr/>
        </p:nvSpPr>
        <p:spPr>
          <a:xfrm>
            <a:off x="3651632" y="260648"/>
            <a:ext cx="2160588" cy="5759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Planície costeira do Rio Doce</a:t>
            </a:r>
            <a:endParaRPr lang="pt-BR" b="1" dirty="0">
              <a:solidFill>
                <a:schemeClr val="tx1"/>
              </a:solidFill>
            </a:endParaRPr>
          </a:p>
        </p:txBody>
      </p:sp>
      <p:sp>
        <p:nvSpPr>
          <p:cNvPr id="13" name="Retângulo de cantos arredondados 12"/>
          <p:cNvSpPr/>
          <p:nvPr/>
        </p:nvSpPr>
        <p:spPr>
          <a:xfrm>
            <a:off x="2195736" y="1484784"/>
            <a:ext cx="2159000" cy="575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bg1"/>
                </a:solidFill>
              </a:rPr>
              <a:t>Espírito Santo</a:t>
            </a:r>
            <a:endParaRPr lang="pt-BR" b="1" dirty="0">
              <a:solidFill>
                <a:schemeClr val="bg1"/>
              </a:solidFill>
            </a:endParaRPr>
          </a:p>
        </p:txBody>
      </p:sp>
      <p:sp>
        <p:nvSpPr>
          <p:cNvPr id="14" name="Estrela de 5 pontas 13"/>
          <p:cNvSpPr/>
          <p:nvPr/>
        </p:nvSpPr>
        <p:spPr>
          <a:xfrm>
            <a:off x="4932040" y="3717032"/>
            <a:ext cx="360040" cy="3600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34644" y="-27384"/>
            <a:ext cx="574196" cy="369332"/>
          </a:xfrm>
          <a:prstGeom prst="rect">
            <a:avLst/>
          </a:prstGeom>
          <a:noFill/>
        </p:spPr>
        <p:txBody>
          <a:bodyPr wrap="none" rtlCol="0">
            <a:spAutoFit/>
          </a:bodyPr>
          <a:lstStyle/>
          <a:p>
            <a:r>
              <a:rPr lang="pt-BR" dirty="0" smtClean="0"/>
              <a:t>LI32</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descr="Fig_4.tif"/>
          <p:cNvPicPr>
            <a:picLocks noGrp="1" noChangeAspect="1"/>
          </p:cNvPicPr>
          <p:nvPr>
            <p:ph idx="1"/>
          </p:nvPr>
        </p:nvPicPr>
        <p:blipFill>
          <a:blip r:embed="rId2" cstate="print"/>
          <a:stretch>
            <a:fillRect/>
          </a:stretch>
        </p:blipFill>
        <p:spPr>
          <a:xfrm>
            <a:off x="81654" y="764704"/>
            <a:ext cx="8872295" cy="5544616"/>
          </a:xfrm>
        </p:spPr>
      </p:pic>
      <p:sp>
        <p:nvSpPr>
          <p:cNvPr id="3" name="CaixaDeTexto 2"/>
          <p:cNvSpPr txBox="1"/>
          <p:nvPr/>
        </p:nvSpPr>
        <p:spPr>
          <a:xfrm>
            <a:off x="-34644" y="-27384"/>
            <a:ext cx="574196" cy="369332"/>
          </a:xfrm>
          <a:prstGeom prst="rect">
            <a:avLst/>
          </a:prstGeom>
          <a:noFill/>
        </p:spPr>
        <p:txBody>
          <a:bodyPr wrap="none" rtlCol="0">
            <a:spAutoFit/>
          </a:bodyPr>
          <a:lstStyle/>
          <a:p>
            <a:r>
              <a:rPr lang="pt-BR" dirty="0" smtClean="0"/>
              <a:t>LI32</a:t>
            </a:r>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4" name="Picture 2"/>
          <p:cNvPicPr>
            <a:picLocks noChangeAspect="1" noChangeArrowheads="1"/>
          </p:cNvPicPr>
          <p:nvPr/>
        </p:nvPicPr>
        <p:blipFill>
          <a:blip r:embed="rId2" cstate="print"/>
          <a:srcRect/>
          <a:stretch>
            <a:fillRect/>
          </a:stretch>
        </p:blipFill>
        <p:spPr bwMode="auto">
          <a:xfrm>
            <a:off x="35496" y="980728"/>
            <a:ext cx="9095207" cy="5370736"/>
          </a:xfrm>
          <a:prstGeom prst="rect">
            <a:avLst/>
          </a:prstGeom>
          <a:noFill/>
          <a:ln w="9525">
            <a:noFill/>
            <a:miter lim="800000"/>
            <a:headEnd/>
            <a:tailEnd/>
          </a:ln>
        </p:spPr>
      </p:pic>
      <p:sp>
        <p:nvSpPr>
          <p:cNvPr id="5" name="Retângulo de cantos arredondados 4"/>
          <p:cNvSpPr/>
          <p:nvPr/>
        </p:nvSpPr>
        <p:spPr>
          <a:xfrm>
            <a:off x="5364088" y="1700808"/>
            <a:ext cx="2160588" cy="57591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bg1"/>
                </a:solidFill>
              </a:rPr>
              <a:t>Rio São Mateus</a:t>
            </a:r>
            <a:endParaRPr lang="pt-BR" b="1" dirty="0">
              <a:solidFill>
                <a:schemeClr val="bg1"/>
              </a:solidFill>
            </a:endParaRPr>
          </a:p>
        </p:txBody>
      </p:sp>
      <p:sp>
        <p:nvSpPr>
          <p:cNvPr id="6" name="Retângulo de cantos arredondados 5"/>
          <p:cNvSpPr/>
          <p:nvPr/>
        </p:nvSpPr>
        <p:spPr>
          <a:xfrm>
            <a:off x="395536" y="2852936"/>
            <a:ext cx="2159000" cy="5486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Rio Doce</a:t>
            </a:r>
            <a:endParaRPr lang="pt-BR" b="1" dirty="0">
              <a:solidFill>
                <a:schemeClr val="tx1"/>
              </a:solidFill>
            </a:endParaRPr>
          </a:p>
        </p:txBody>
      </p:sp>
      <p:cxnSp>
        <p:nvCxnSpPr>
          <p:cNvPr id="7" name="Conector de seta reta 6"/>
          <p:cNvCxnSpPr/>
          <p:nvPr/>
        </p:nvCxnSpPr>
        <p:spPr>
          <a:xfrm>
            <a:off x="7164288" y="2348880"/>
            <a:ext cx="1368152" cy="21602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1475656" y="3501008"/>
            <a:ext cx="576064" cy="165618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H="1">
            <a:off x="6156176" y="4005064"/>
            <a:ext cx="2304256" cy="14401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H="1">
            <a:off x="3059832" y="5805264"/>
            <a:ext cx="2448272"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tângulo de cantos arredondados 10"/>
          <p:cNvSpPr/>
          <p:nvPr/>
        </p:nvSpPr>
        <p:spPr>
          <a:xfrm>
            <a:off x="6985000" y="4941168"/>
            <a:ext cx="2159000" cy="575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bg1"/>
                </a:solidFill>
              </a:rPr>
              <a:t>Oceano Atlântico</a:t>
            </a:r>
          </a:p>
        </p:txBody>
      </p:sp>
      <p:sp>
        <p:nvSpPr>
          <p:cNvPr id="12" name="Retângulo de cantos arredondados 11"/>
          <p:cNvSpPr/>
          <p:nvPr/>
        </p:nvSpPr>
        <p:spPr>
          <a:xfrm>
            <a:off x="3651632" y="260648"/>
            <a:ext cx="2160588" cy="5759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Planície costeira do Rio Doce</a:t>
            </a:r>
            <a:endParaRPr lang="pt-BR" b="1" dirty="0">
              <a:solidFill>
                <a:schemeClr val="tx1"/>
              </a:solidFill>
            </a:endParaRPr>
          </a:p>
        </p:txBody>
      </p:sp>
      <p:sp>
        <p:nvSpPr>
          <p:cNvPr id="13" name="Retângulo de cantos arredondados 12"/>
          <p:cNvSpPr/>
          <p:nvPr/>
        </p:nvSpPr>
        <p:spPr>
          <a:xfrm>
            <a:off x="2195736" y="1484784"/>
            <a:ext cx="2159000" cy="575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bg1"/>
                </a:solidFill>
              </a:rPr>
              <a:t>Espírito Santo</a:t>
            </a:r>
            <a:endParaRPr lang="pt-BR" b="1" dirty="0">
              <a:solidFill>
                <a:schemeClr val="bg1"/>
              </a:solidFill>
            </a:endParaRPr>
          </a:p>
        </p:txBody>
      </p:sp>
      <p:sp>
        <p:nvSpPr>
          <p:cNvPr id="14" name="Estrela de 5 pontas 13"/>
          <p:cNvSpPr/>
          <p:nvPr/>
        </p:nvSpPr>
        <p:spPr>
          <a:xfrm>
            <a:off x="8460432" y="2204864"/>
            <a:ext cx="360040" cy="3600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34644" y="-27384"/>
            <a:ext cx="574196" cy="369332"/>
          </a:xfrm>
          <a:prstGeom prst="rect">
            <a:avLst/>
          </a:prstGeom>
          <a:noFill/>
        </p:spPr>
        <p:txBody>
          <a:bodyPr wrap="none" rtlCol="0">
            <a:spAutoFit/>
          </a:bodyPr>
          <a:lstStyle/>
          <a:p>
            <a:r>
              <a:rPr lang="pt-BR" dirty="0" smtClean="0"/>
              <a:t>LI34</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4644" y="-27384"/>
            <a:ext cx="574196" cy="369332"/>
          </a:xfrm>
          <a:prstGeom prst="rect">
            <a:avLst/>
          </a:prstGeom>
          <a:noFill/>
        </p:spPr>
        <p:txBody>
          <a:bodyPr wrap="none" rtlCol="0">
            <a:spAutoFit/>
          </a:bodyPr>
          <a:lstStyle/>
          <a:p>
            <a:r>
              <a:rPr lang="pt-BR" dirty="0" smtClean="0"/>
              <a:t>LI34</a:t>
            </a:r>
            <a:endParaRPr lang="pt-BR" dirty="0"/>
          </a:p>
        </p:txBody>
      </p:sp>
      <p:pic>
        <p:nvPicPr>
          <p:cNvPr id="11265" name="Picture 1" descr="C:\Users\Marlon\Documents\Marlon França\Marlon Franca\UFPA\Doutorado\Workshop Vale 2013\Summary_LI-34_Mangrove.JPG"/>
          <p:cNvPicPr>
            <a:picLocks noChangeAspect="1" noChangeArrowheads="1"/>
          </p:cNvPicPr>
          <p:nvPr/>
        </p:nvPicPr>
        <p:blipFill>
          <a:blip r:embed="rId2" cstate="print"/>
          <a:srcRect/>
          <a:stretch>
            <a:fillRect/>
          </a:stretch>
        </p:blipFill>
        <p:spPr bwMode="auto">
          <a:xfrm>
            <a:off x="121572" y="931317"/>
            <a:ext cx="8783637" cy="523398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4" name="Picture 2"/>
          <p:cNvPicPr>
            <a:picLocks noChangeAspect="1" noChangeArrowheads="1"/>
          </p:cNvPicPr>
          <p:nvPr/>
        </p:nvPicPr>
        <p:blipFill>
          <a:blip r:embed="rId2" cstate="print"/>
          <a:srcRect/>
          <a:stretch>
            <a:fillRect/>
          </a:stretch>
        </p:blipFill>
        <p:spPr bwMode="auto">
          <a:xfrm>
            <a:off x="35496" y="980728"/>
            <a:ext cx="9095207" cy="5370736"/>
          </a:xfrm>
          <a:prstGeom prst="rect">
            <a:avLst/>
          </a:prstGeom>
          <a:noFill/>
          <a:ln w="9525">
            <a:noFill/>
            <a:miter lim="800000"/>
            <a:headEnd/>
            <a:tailEnd/>
          </a:ln>
        </p:spPr>
      </p:pic>
      <p:sp>
        <p:nvSpPr>
          <p:cNvPr id="5" name="Retângulo de cantos arredondados 4"/>
          <p:cNvSpPr/>
          <p:nvPr/>
        </p:nvSpPr>
        <p:spPr>
          <a:xfrm>
            <a:off x="5364088" y="1700808"/>
            <a:ext cx="2160588" cy="57591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bg1"/>
                </a:solidFill>
              </a:rPr>
              <a:t>Rio São Mateus</a:t>
            </a:r>
            <a:endParaRPr lang="pt-BR" b="1" dirty="0">
              <a:solidFill>
                <a:schemeClr val="bg1"/>
              </a:solidFill>
            </a:endParaRPr>
          </a:p>
        </p:txBody>
      </p:sp>
      <p:sp>
        <p:nvSpPr>
          <p:cNvPr id="6" name="Retângulo de cantos arredondados 5"/>
          <p:cNvSpPr/>
          <p:nvPr/>
        </p:nvSpPr>
        <p:spPr>
          <a:xfrm>
            <a:off x="395536" y="2852936"/>
            <a:ext cx="2159000" cy="5486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Rio Doce</a:t>
            </a:r>
            <a:endParaRPr lang="pt-BR" b="1" dirty="0">
              <a:solidFill>
                <a:schemeClr val="tx1"/>
              </a:solidFill>
            </a:endParaRPr>
          </a:p>
        </p:txBody>
      </p:sp>
      <p:cxnSp>
        <p:nvCxnSpPr>
          <p:cNvPr id="7" name="Conector de seta reta 6"/>
          <p:cNvCxnSpPr/>
          <p:nvPr/>
        </p:nvCxnSpPr>
        <p:spPr>
          <a:xfrm>
            <a:off x="7164288" y="2348880"/>
            <a:ext cx="1368152" cy="21602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a:off x="1475656" y="3501008"/>
            <a:ext cx="576064" cy="165618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H="1">
            <a:off x="6156176" y="4005064"/>
            <a:ext cx="2304256" cy="14401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H="1">
            <a:off x="3059832" y="5805264"/>
            <a:ext cx="2448272"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tângulo de cantos arredondados 10"/>
          <p:cNvSpPr/>
          <p:nvPr/>
        </p:nvSpPr>
        <p:spPr>
          <a:xfrm>
            <a:off x="6985000" y="4941168"/>
            <a:ext cx="2159000" cy="575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bg1"/>
                </a:solidFill>
              </a:rPr>
              <a:t>Oceano Atlântico</a:t>
            </a:r>
          </a:p>
        </p:txBody>
      </p:sp>
      <p:sp>
        <p:nvSpPr>
          <p:cNvPr id="12" name="Retângulo de cantos arredondados 11"/>
          <p:cNvSpPr/>
          <p:nvPr/>
        </p:nvSpPr>
        <p:spPr>
          <a:xfrm>
            <a:off x="3651632" y="260648"/>
            <a:ext cx="2160588" cy="5759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tx1"/>
                </a:solidFill>
              </a:rPr>
              <a:t>Planície costeira do Rio Doce</a:t>
            </a:r>
            <a:endParaRPr lang="pt-BR" b="1" dirty="0">
              <a:solidFill>
                <a:schemeClr val="tx1"/>
              </a:solidFill>
            </a:endParaRPr>
          </a:p>
        </p:txBody>
      </p:sp>
      <p:sp>
        <p:nvSpPr>
          <p:cNvPr id="13" name="Retângulo de cantos arredondados 12"/>
          <p:cNvSpPr/>
          <p:nvPr/>
        </p:nvSpPr>
        <p:spPr>
          <a:xfrm>
            <a:off x="2195736" y="1484784"/>
            <a:ext cx="2159000" cy="575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smtClean="0">
                <a:solidFill>
                  <a:schemeClr val="bg1"/>
                </a:solidFill>
              </a:rPr>
              <a:t>Espírito Santo</a:t>
            </a:r>
            <a:endParaRPr lang="pt-BR" b="1" dirty="0">
              <a:solidFill>
                <a:schemeClr val="bg1"/>
              </a:solidFill>
            </a:endParaRPr>
          </a:p>
        </p:txBody>
      </p:sp>
      <p:sp>
        <p:nvSpPr>
          <p:cNvPr id="14" name="Estrela de 5 pontas 13"/>
          <p:cNvSpPr/>
          <p:nvPr/>
        </p:nvSpPr>
        <p:spPr>
          <a:xfrm>
            <a:off x="4499992" y="2924944"/>
            <a:ext cx="360040" cy="3600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34644" y="-27384"/>
            <a:ext cx="574196" cy="369332"/>
          </a:xfrm>
          <a:prstGeom prst="rect">
            <a:avLst/>
          </a:prstGeom>
          <a:noFill/>
        </p:spPr>
        <p:txBody>
          <a:bodyPr wrap="none" rtlCol="0">
            <a:spAutoFit/>
          </a:bodyPr>
          <a:lstStyle/>
          <a:p>
            <a:r>
              <a:rPr lang="pt-BR" dirty="0" smtClean="0"/>
              <a:t>LI24</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4644" y="-27384"/>
            <a:ext cx="574196" cy="369332"/>
          </a:xfrm>
          <a:prstGeom prst="rect">
            <a:avLst/>
          </a:prstGeom>
          <a:noFill/>
        </p:spPr>
        <p:txBody>
          <a:bodyPr wrap="none" rtlCol="0">
            <a:spAutoFit/>
          </a:bodyPr>
          <a:lstStyle/>
          <a:p>
            <a:r>
              <a:rPr lang="pt-BR" dirty="0" smtClean="0"/>
              <a:t>LI24</a:t>
            </a:r>
            <a:endParaRPr lang="pt-BR" dirty="0"/>
          </a:p>
        </p:txBody>
      </p:sp>
      <p:pic>
        <p:nvPicPr>
          <p:cNvPr id="2050" name="Picture 2"/>
          <p:cNvPicPr>
            <a:picLocks noChangeAspect="1" noChangeArrowheads="1"/>
          </p:cNvPicPr>
          <p:nvPr/>
        </p:nvPicPr>
        <p:blipFill>
          <a:blip r:embed="rId2" cstate="print"/>
          <a:srcRect/>
          <a:stretch>
            <a:fillRect/>
          </a:stretch>
        </p:blipFill>
        <p:spPr bwMode="auto">
          <a:xfrm>
            <a:off x="0" y="1232474"/>
            <a:ext cx="9144000" cy="43567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a:stretch>
            <a:fillRect/>
          </a:stretch>
        </p:blipFill>
        <p:spPr bwMode="auto">
          <a:xfrm>
            <a:off x="0" y="0"/>
            <a:ext cx="9144000" cy="6669088"/>
          </a:xfrm>
          <a:prstGeom prst="rect">
            <a:avLst/>
          </a:prstGeom>
          <a:noFill/>
          <a:ln w="9525">
            <a:noFill/>
            <a:round/>
            <a:headEnd/>
            <a:tailEnd/>
          </a:ln>
        </p:spPr>
      </p:pic>
      <p:sp>
        <p:nvSpPr>
          <p:cNvPr id="2" name="Título 1"/>
          <p:cNvSpPr>
            <a:spLocks noGrp="1"/>
          </p:cNvSpPr>
          <p:nvPr>
            <p:ph type="title"/>
          </p:nvPr>
        </p:nvSpPr>
        <p:spPr/>
        <p:txBody>
          <a:bodyPr/>
          <a:lstStyle/>
          <a:p>
            <a:pPr algn="l">
              <a:buFont typeface="Arial" pitchFamily="34" charset="0"/>
              <a:buChar char="•"/>
            </a:pPr>
            <a:r>
              <a:rPr lang="pt-BR" dirty="0" smtClean="0"/>
              <a:t> Introdução</a:t>
            </a:r>
            <a:endParaRPr lang="pt-BR" dirty="0"/>
          </a:p>
        </p:txBody>
      </p:sp>
      <p:sp>
        <p:nvSpPr>
          <p:cNvPr id="5" name="CaixaDeTexto 4"/>
          <p:cNvSpPr txBox="1"/>
          <p:nvPr/>
        </p:nvSpPr>
        <p:spPr>
          <a:xfrm>
            <a:off x="576263" y="1812880"/>
            <a:ext cx="4103687" cy="3416320"/>
          </a:xfrm>
          <a:prstGeom prst="rect">
            <a:avLst/>
          </a:prstGeom>
          <a:noFill/>
        </p:spPr>
        <p:txBody>
          <a:bodyPr>
            <a:spAutoFit/>
          </a:bodyPr>
          <a:lstStyle/>
          <a:p>
            <a:pPr marL="342900" indent="-342900">
              <a:lnSpc>
                <a:spcPct val="150000"/>
              </a:lnSpc>
              <a:buFont typeface="Times New Roman" pitchFamily="18" charset="0"/>
              <a:buAutoNum type="arabicPeriod"/>
              <a:defRPr/>
            </a:pPr>
            <a:r>
              <a:rPr lang="pt-BR" sz="2400" b="1" u="sng" dirty="0" smtClean="0"/>
              <a:t>Luz adequada</a:t>
            </a:r>
            <a:endParaRPr lang="pt-BR" sz="2400" b="1" u="sng" dirty="0"/>
          </a:p>
          <a:p>
            <a:pPr marL="342900" indent="-342900">
              <a:lnSpc>
                <a:spcPct val="150000"/>
              </a:lnSpc>
              <a:buFont typeface="Times New Roman" pitchFamily="18" charset="0"/>
              <a:buAutoNum type="arabicPeriod"/>
              <a:defRPr/>
            </a:pPr>
            <a:r>
              <a:rPr lang="pt-BR" sz="2400" b="1" u="sng" dirty="0" smtClean="0"/>
              <a:t>Águas rasas</a:t>
            </a:r>
            <a:endParaRPr lang="pt-BR" sz="2400" b="1" u="sng" dirty="0"/>
          </a:p>
          <a:p>
            <a:pPr marL="342900" indent="-342900">
              <a:lnSpc>
                <a:spcPct val="150000"/>
              </a:lnSpc>
              <a:buFont typeface="Times New Roman" pitchFamily="18" charset="0"/>
              <a:buAutoNum type="arabicPeriod"/>
              <a:defRPr/>
            </a:pPr>
            <a:r>
              <a:rPr lang="pt-BR" sz="2400" b="1" u="sng" dirty="0" smtClean="0"/>
              <a:t>Baixa ação das ondas</a:t>
            </a:r>
            <a:endParaRPr lang="pt-BR" sz="2400" b="1" u="sng" dirty="0"/>
          </a:p>
          <a:p>
            <a:pPr marL="342900" indent="-342900">
              <a:lnSpc>
                <a:spcPct val="150000"/>
              </a:lnSpc>
              <a:buFont typeface="Times New Roman" pitchFamily="18" charset="0"/>
              <a:buAutoNum type="arabicPeriod"/>
              <a:defRPr/>
            </a:pPr>
            <a:r>
              <a:rPr lang="pt-BR" sz="2400" b="1" u="sng" dirty="0" smtClean="0"/>
              <a:t>Temperatura da água</a:t>
            </a:r>
            <a:endParaRPr lang="pt-BR" sz="2400" b="1" u="sng" dirty="0"/>
          </a:p>
          <a:p>
            <a:pPr marL="342900" indent="-342900">
              <a:lnSpc>
                <a:spcPct val="150000"/>
              </a:lnSpc>
              <a:buFont typeface="Times New Roman" pitchFamily="18" charset="0"/>
              <a:buAutoNum type="arabicPeriod"/>
              <a:defRPr/>
            </a:pPr>
            <a:r>
              <a:rPr lang="pt-BR" sz="2400" b="1" u="sng" dirty="0" smtClean="0"/>
              <a:t>Ausência de congelamento</a:t>
            </a:r>
            <a:endParaRPr lang="pt-BR" sz="2400" b="1" u="sng" dirty="0"/>
          </a:p>
          <a:p>
            <a:pPr marL="342900" indent="-342900">
              <a:lnSpc>
                <a:spcPct val="150000"/>
              </a:lnSpc>
              <a:buFont typeface="Times New Roman" pitchFamily="18" charset="0"/>
              <a:buAutoNum type="arabicPeriod"/>
              <a:defRPr/>
            </a:pPr>
            <a:r>
              <a:rPr lang="pt-BR" sz="2400" b="1" u="sng" dirty="0" smtClean="0"/>
              <a:t>Salinidade</a:t>
            </a:r>
            <a:endParaRPr lang="pt-BR" sz="2400" b="1" u="sng"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Fig_6.tif"/>
          <p:cNvPicPr>
            <a:picLocks noGrp="1" noChangeAspect="1"/>
          </p:cNvPicPr>
          <p:nvPr>
            <p:ph idx="1"/>
          </p:nvPr>
        </p:nvPicPr>
        <p:blipFill>
          <a:blip r:embed="rId2" cstate="print"/>
          <a:stretch>
            <a:fillRect/>
          </a:stretch>
        </p:blipFill>
        <p:spPr>
          <a:xfrm>
            <a:off x="179752" y="908720"/>
            <a:ext cx="8771248" cy="5544616"/>
          </a:xfrm>
        </p:spPr>
      </p:pic>
      <p:sp>
        <p:nvSpPr>
          <p:cNvPr id="3" name="CaixaDeTexto 2"/>
          <p:cNvSpPr txBox="1"/>
          <p:nvPr/>
        </p:nvSpPr>
        <p:spPr>
          <a:xfrm>
            <a:off x="-34644" y="-27384"/>
            <a:ext cx="574196" cy="369332"/>
          </a:xfrm>
          <a:prstGeom prst="rect">
            <a:avLst/>
          </a:prstGeom>
          <a:noFill/>
        </p:spPr>
        <p:txBody>
          <a:bodyPr wrap="none" rtlCol="0">
            <a:spAutoFit/>
          </a:bodyPr>
          <a:lstStyle/>
          <a:p>
            <a:r>
              <a:rPr lang="pt-BR" dirty="0" smtClean="0"/>
              <a:t>LI32</a:t>
            </a:r>
            <a:endParaRPr lang="pt-B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descr="a8050calyrBP_ES.jpg"/>
          <p:cNvPicPr>
            <a:picLocks noGrp="1" noChangeAspect="1"/>
          </p:cNvPicPr>
          <p:nvPr>
            <p:ph idx="1"/>
          </p:nvPr>
        </p:nvPicPr>
        <p:blipFill>
          <a:blip r:embed="rId2" cstate="print"/>
          <a:stretch>
            <a:fillRect/>
          </a:stretch>
        </p:blipFill>
        <p:spPr>
          <a:xfrm>
            <a:off x="124233" y="1268760"/>
            <a:ext cx="8957975" cy="5400601"/>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b8050-7115calyrBP_ES.jpg"/>
          <p:cNvPicPr>
            <a:picLocks noGrp="1" noChangeAspect="1"/>
          </p:cNvPicPr>
          <p:nvPr>
            <p:ph idx="1"/>
          </p:nvPr>
        </p:nvPicPr>
        <p:blipFill>
          <a:blip r:embed="rId2" cstate="print"/>
          <a:stretch>
            <a:fillRect/>
          </a:stretch>
        </p:blipFill>
        <p:spPr>
          <a:xfrm>
            <a:off x="218683" y="476672"/>
            <a:ext cx="8848876" cy="6192687"/>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c7115calyrBP_ES.jpg"/>
          <p:cNvPicPr>
            <a:picLocks noGrp="1" noChangeAspect="1"/>
          </p:cNvPicPr>
          <p:nvPr>
            <p:ph idx="1"/>
          </p:nvPr>
        </p:nvPicPr>
        <p:blipFill>
          <a:blip r:embed="rId2" cstate="print"/>
          <a:stretch>
            <a:fillRect/>
          </a:stretch>
        </p:blipFill>
        <p:spPr>
          <a:xfrm>
            <a:off x="39499" y="548680"/>
            <a:ext cx="9046440" cy="6192689"/>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d3270calyrBP_ES.jpg"/>
          <p:cNvPicPr>
            <a:picLocks noGrp="1" noChangeAspect="1"/>
          </p:cNvPicPr>
          <p:nvPr>
            <p:ph idx="1"/>
          </p:nvPr>
        </p:nvPicPr>
        <p:blipFill>
          <a:blip r:embed="rId2" cstate="print"/>
          <a:stretch>
            <a:fillRect/>
          </a:stretch>
        </p:blipFill>
        <p:spPr>
          <a:xfrm>
            <a:off x="22291" y="1628800"/>
            <a:ext cx="9118688" cy="417646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buFont typeface="Arial" pitchFamily="34" charset="0"/>
              <a:buChar char="•"/>
            </a:pPr>
            <a:r>
              <a:rPr lang="pt-BR" dirty="0" smtClean="0"/>
              <a:t> Conclusão</a:t>
            </a:r>
            <a:endParaRPr lang="pt-BR" dirty="0"/>
          </a:p>
        </p:txBody>
      </p:sp>
      <p:sp>
        <p:nvSpPr>
          <p:cNvPr id="3" name="Espaço Reservado para Conteúdo 2"/>
          <p:cNvSpPr>
            <a:spLocks noGrp="1"/>
          </p:cNvSpPr>
          <p:nvPr>
            <p:ph idx="1"/>
          </p:nvPr>
        </p:nvSpPr>
        <p:spPr/>
        <p:txBody>
          <a:bodyPr>
            <a:normAutofit/>
          </a:bodyPr>
          <a:lstStyle/>
          <a:p>
            <a:pPr algn="just"/>
            <a:r>
              <a:rPr lang="pt-BR" dirty="0" smtClean="0"/>
              <a:t>8.050–7.115 cal </a:t>
            </a:r>
            <a:r>
              <a:rPr lang="pt-BR" dirty="0" err="1" smtClean="0"/>
              <a:t>yr</a:t>
            </a:r>
            <a:r>
              <a:rPr lang="pt-BR" dirty="0" smtClean="0"/>
              <a:t> BP</a:t>
            </a:r>
            <a:r>
              <a:rPr lang="pt-BR" dirty="0" smtClean="0"/>
              <a:t>: sistema </a:t>
            </a:r>
            <a:r>
              <a:rPr lang="pt-BR" dirty="0" err="1" smtClean="0"/>
              <a:t>lagunar</a:t>
            </a:r>
            <a:r>
              <a:rPr lang="pt-BR" dirty="0" smtClean="0"/>
              <a:t> com a presença de uma planície de maré colonizada por manguezal</a:t>
            </a:r>
            <a:endParaRPr lang="en-US" dirty="0" smtClean="0"/>
          </a:p>
          <a:p>
            <a:pPr algn="just"/>
            <a:r>
              <a:rPr lang="en-US" dirty="0" smtClean="0"/>
              <a:t>7.115 – 3.270 cal yr BP: </a:t>
            </a:r>
            <a:r>
              <a:rPr lang="en-US" dirty="0" err="1" smtClean="0"/>
              <a:t>lago</a:t>
            </a:r>
            <a:r>
              <a:rPr lang="en-US" dirty="0" smtClean="0"/>
              <a:t> com a </a:t>
            </a:r>
            <a:r>
              <a:rPr lang="en-US" dirty="0" err="1" smtClean="0"/>
              <a:t>presença</a:t>
            </a:r>
            <a:r>
              <a:rPr lang="en-US" dirty="0" smtClean="0"/>
              <a:t> de </a:t>
            </a:r>
            <a:r>
              <a:rPr lang="en-US" dirty="0" err="1" smtClean="0"/>
              <a:t>manguezal</a:t>
            </a:r>
            <a:r>
              <a:rPr lang="en-US" dirty="0" smtClean="0"/>
              <a:t> e </a:t>
            </a:r>
            <a:r>
              <a:rPr lang="en-US" dirty="0" err="1" smtClean="0"/>
              <a:t>ervas</a:t>
            </a:r>
            <a:endParaRPr lang="en-US" dirty="0" smtClean="0"/>
          </a:p>
          <a:p>
            <a:pPr algn="just"/>
            <a:r>
              <a:rPr lang="en-US" dirty="0" smtClean="0"/>
              <a:t>Last 3.270 cal yr BP: </a:t>
            </a:r>
            <a:r>
              <a:rPr lang="en-US" dirty="0" err="1" smtClean="0"/>
              <a:t>planície</a:t>
            </a:r>
            <a:r>
              <a:rPr lang="en-US" dirty="0" smtClean="0"/>
              <a:t> </a:t>
            </a:r>
            <a:r>
              <a:rPr lang="en-US" dirty="0" err="1" smtClean="0"/>
              <a:t>colonizada</a:t>
            </a:r>
            <a:r>
              <a:rPr lang="en-US" dirty="0" smtClean="0"/>
              <a:t> </a:t>
            </a:r>
            <a:r>
              <a:rPr lang="en-US" dirty="0" err="1" smtClean="0"/>
              <a:t>por</a:t>
            </a:r>
            <a:r>
              <a:rPr lang="en-US" dirty="0" smtClean="0"/>
              <a:t> </a:t>
            </a:r>
            <a:r>
              <a:rPr lang="en-US" dirty="0" err="1" smtClean="0"/>
              <a:t>ervas</a:t>
            </a:r>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lon\Documents\Marlon França\Marlon Franca\UFPA\Doutorado\Tese\Artigo_3_Inter-proxy_Marajo_PA_VHA\VHA\Fig_8_color.jpg"/>
          <p:cNvPicPr>
            <a:picLocks noChangeAspect="1" noChangeArrowheads="1"/>
          </p:cNvPicPr>
          <p:nvPr/>
        </p:nvPicPr>
        <p:blipFill>
          <a:blip r:embed="rId2" cstate="print"/>
          <a:srcRect/>
          <a:stretch>
            <a:fillRect/>
          </a:stretch>
        </p:blipFill>
        <p:spPr bwMode="auto">
          <a:xfrm>
            <a:off x="4675009" y="107106"/>
            <a:ext cx="4433495" cy="6634262"/>
          </a:xfrm>
          <a:prstGeom prst="rect">
            <a:avLst/>
          </a:prstGeom>
          <a:noFill/>
        </p:spPr>
      </p:pic>
      <p:sp>
        <p:nvSpPr>
          <p:cNvPr id="1027" name="Rectangle 3"/>
          <p:cNvSpPr>
            <a:spLocks noChangeArrowheads="1"/>
          </p:cNvSpPr>
          <p:nvPr/>
        </p:nvSpPr>
        <p:spPr bwMode="auto">
          <a:xfrm>
            <a:off x="0" y="90100"/>
            <a:ext cx="361086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Artigo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aceito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Vegetation History and </a:t>
            </a:r>
            <a:r>
              <a:rPr kumimoji="0" lang="en-US" sz="12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Archaeobotany</a:t>
            </a:r>
            <a:endParaRPr kumimoji="0" lang="en-US" sz="1800" b="0" i="1"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descr="C:\Users\Marlon\Documents\Marlon França\Marlon Franca\UFPA\Doutorado\Tese\Figuras para a Tese\Marajó_a.jpg"/>
          <p:cNvPicPr>
            <a:picLocks noChangeAspect="1" noChangeArrowheads="1"/>
          </p:cNvPicPr>
          <p:nvPr/>
        </p:nvPicPr>
        <p:blipFill>
          <a:blip r:embed="rId3" cstate="print"/>
          <a:srcRect/>
          <a:stretch>
            <a:fillRect/>
          </a:stretch>
        </p:blipFill>
        <p:spPr bwMode="auto">
          <a:xfrm>
            <a:off x="251520" y="2950989"/>
            <a:ext cx="3636963" cy="3862387"/>
          </a:xfrm>
          <a:prstGeom prst="rect">
            <a:avLst/>
          </a:prstGeom>
          <a:noFill/>
        </p:spPr>
      </p:pic>
      <p:pic>
        <p:nvPicPr>
          <p:cNvPr id="7" name="Picture 4" descr="http://www.guiageo-americas.com/imagens/america2.jpg"/>
          <p:cNvPicPr>
            <a:picLocks noChangeAspect="1" noChangeArrowheads="1"/>
          </p:cNvPicPr>
          <p:nvPr/>
        </p:nvPicPr>
        <p:blipFill>
          <a:blip r:embed="rId4" cstate="print"/>
          <a:srcRect/>
          <a:stretch>
            <a:fillRect/>
          </a:stretch>
        </p:blipFill>
        <p:spPr bwMode="auto">
          <a:xfrm>
            <a:off x="772343" y="637455"/>
            <a:ext cx="2431505" cy="2431505"/>
          </a:xfrm>
          <a:prstGeom prst="rect">
            <a:avLst/>
          </a:prstGeom>
          <a:noFill/>
          <a:ln w="9525">
            <a:noFill/>
            <a:miter lim="800000"/>
            <a:headEnd/>
            <a:tailEnd/>
          </a:ln>
        </p:spPr>
      </p:pic>
      <p:sp>
        <p:nvSpPr>
          <p:cNvPr id="8" name="Estrela de 5 pontas 7"/>
          <p:cNvSpPr/>
          <p:nvPr/>
        </p:nvSpPr>
        <p:spPr>
          <a:xfrm>
            <a:off x="2411760" y="1988840"/>
            <a:ext cx="216024" cy="2160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buFont typeface="Arial" pitchFamily="34" charset="0"/>
              <a:buChar char="•"/>
            </a:pPr>
            <a:r>
              <a:rPr lang="pt-BR" dirty="0" smtClean="0"/>
              <a:t> Agradecimentos</a:t>
            </a:r>
            <a:endParaRPr lang="pt-BR" dirty="0"/>
          </a:p>
        </p:txBody>
      </p:sp>
      <p:pic>
        <p:nvPicPr>
          <p:cNvPr id="9220" name="Picture 4" descr="http://www.anid.com.br/site/images/stories/artigos/CNPQ.jpg"/>
          <p:cNvPicPr>
            <a:picLocks noChangeAspect="1" noChangeArrowheads="1"/>
          </p:cNvPicPr>
          <p:nvPr/>
        </p:nvPicPr>
        <p:blipFill>
          <a:blip r:embed="rId2" cstate="print"/>
          <a:srcRect/>
          <a:stretch>
            <a:fillRect/>
          </a:stretch>
        </p:blipFill>
        <p:spPr bwMode="auto">
          <a:xfrm>
            <a:off x="539552" y="3717032"/>
            <a:ext cx="2304256" cy="1019679"/>
          </a:xfrm>
          <a:prstGeom prst="rect">
            <a:avLst/>
          </a:prstGeom>
          <a:noFill/>
        </p:spPr>
      </p:pic>
      <p:pic>
        <p:nvPicPr>
          <p:cNvPr id="9222" name="Picture 6" descr="http://www.infoescola.com/wp-content/uploads/2013/05/fapesp.jpg"/>
          <p:cNvPicPr>
            <a:picLocks noChangeAspect="1" noChangeArrowheads="1"/>
          </p:cNvPicPr>
          <p:nvPr/>
        </p:nvPicPr>
        <p:blipFill>
          <a:blip r:embed="rId3" cstate="print"/>
          <a:srcRect/>
          <a:stretch>
            <a:fillRect/>
          </a:stretch>
        </p:blipFill>
        <p:spPr bwMode="auto">
          <a:xfrm>
            <a:off x="2411760" y="4941168"/>
            <a:ext cx="3168352" cy="686791"/>
          </a:xfrm>
          <a:prstGeom prst="rect">
            <a:avLst/>
          </a:prstGeom>
          <a:noFill/>
        </p:spPr>
      </p:pic>
      <p:pic>
        <p:nvPicPr>
          <p:cNvPr id="9224" name="Picture 8" descr="http://people.cs.umass.edu/~mccallum/umass-logo400.png"/>
          <p:cNvPicPr>
            <a:picLocks noChangeAspect="1" noChangeArrowheads="1"/>
          </p:cNvPicPr>
          <p:nvPr/>
        </p:nvPicPr>
        <p:blipFill>
          <a:blip r:embed="rId4" cstate="print"/>
          <a:srcRect/>
          <a:stretch>
            <a:fillRect/>
          </a:stretch>
        </p:blipFill>
        <p:spPr bwMode="auto">
          <a:xfrm>
            <a:off x="5652120" y="3429000"/>
            <a:ext cx="1636985" cy="1628800"/>
          </a:xfrm>
          <a:prstGeom prst="rect">
            <a:avLst/>
          </a:prstGeom>
          <a:noFill/>
        </p:spPr>
      </p:pic>
      <p:pic>
        <p:nvPicPr>
          <p:cNvPr id="8" name="Picture 2" descr="http://t0.gstatic.com/images?q=tbn:ANd9GcRva2tym787C2SmHXOkhMRGFV-0wmBACWFiCLpxEOcpxE2dWXJK5Hor6f6u"/>
          <p:cNvPicPr>
            <a:picLocks noChangeAspect="1" noChangeArrowheads="1"/>
          </p:cNvPicPr>
          <p:nvPr/>
        </p:nvPicPr>
        <p:blipFill>
          <a:blip r:embed="rId5" cstate="print"/>
          <a:srcRect/>
          <a:stretch>
            <a:fillRect/>
          </a:stretch>
        </p:blipFill>
        <p:spPr bwMode="auto">
          <a:xfrm>
            <a:off x="4716016" y="2060848"/>
            <a:ext cx="2049603" cy="806177"/>
          </a:xfrm>
          <a:prstGeom prst="rect">
            <a:avLst/>
          </a:prstGeom>
          <a:noFill/>
        </p:spPr>
      </p:pic>
      <p:pic>
        <p:nvPicPr>
          <p:cNvPr id="9" name="Picture 4" descr="http://t2.gstatic.com/images?q=tbn:ANd9GcQajKc7RDw1b20UuVueEjXUHXZw7s5j6wuePnphN7m2FLsftv9rTBJlVMU"/>
          <p:cNvPicPr>
            <a:picLocks noChangeAspect="1" noChangeArrowheads="1"/>
          </p:cNvPicPr>
          <p:nvPr/>
        </p:nvPicPr>
        <p:blipFill>
          <a:blip r:embed="rId6" cstate="print"/>
          <a:srcRect/>
          <a:stretch>
            <a:fillRect/>
          </a:stretch>
        </p:blipFill>
        <p:spPr bwMode="auto">
          <a:xfrm>
            <a:off x="467544" y="1484784"/>
            <a:ext cx="1368152" cy="1725598"/>
          </a:xfrm>
          <a:prstGeom prst="rect">
            <a:avLst/>
          </a:prstGeom>
          <a:noFill/>
        </p:spPr>
      </p:pic>
      <p:pic>
        <p:nvPicPr>
          <p:cNvPr id="10" name="Picture 6" descr="http://t3.gstatic.com/images?q=tbn:ANd9GcT68_fp5tv1O6qhCbVHUT6jAqKbrut3Rc9m8Xl1xelNnNpsfJV-6C2mE5c"/>
          <p:cNvPicPr>
            <a:picLocks noChangeAspect="1" noChangeArrowheads="1"/>
          </p:cNvPicPr>
          <p:nvPr/>
        </p:nvPicPr>
        <p:blipFill>
          <a:blip r:embed="rId7" cstate="print"/>
          <a:srcRect/>
          <a:stretch>
            <a:fillRect/>
          </a:stretch>
        </p:blipFill>
        <p:spPr bwMode="auto">
          <a:xfrm>
            <a:off x="2051720" y="2132856"/>
            <a:ext cx="2364117" cy="1055972"/>
          </a:xfrm>
          <a:prstGeom prst="rect">
            <a:avLst/>
          </a:prstGeom>
          <a:noFill/>
        </p:spPr>
      </p:pic>
      <p:pic>
        <p:nvPicPr>
          <p:cNvPr id="9226" name="Picture 10" descr="http://notapajos.globo.com/gifwrap.asp?id=11351"/>
          <p:cNvPicPr>
            <a:picLocks noChangeAspect="1" noChangeArrowheads="1"/>
          </p:cNvPicPr>
          <p:nvPr/>
        </p:nvPicPr>
        <p:blipFill>
          <a:blip r:embed="rId8" cstate="print"/>
          <a:srcRect/>
          <a:stretch>
            <a:fillRect/>
          </a:stretch>
        </p:blipFill>
        <p:spPr bwMode="auto">
          <a:xfrm>
            <a:off x="7164288" y="1916832"/>
            <a:ext cx="1728192" cy="1237386"/>
          </a:xfrm>
          <a:prstGeom prst="rect">
            <a:avLst/>
          </a:prstGeom>
          <a:noFill/>
        </p:spPr>
      </p:pic>
      <p:pic>
        <p:nvPicPr>
          <p:cNvPr id="9228" name="Picture 12" descr="https://www.geo.umass.edu/climate/csrclogosm.gif"/>
          <p:cNvPicPr>
            <a:picLocks noChangeAspect="1" noChangeArrowheads="1"/>
          </p:cNvPicPr>
          <p:nvPr/>
        </p:nvPicPr>
        <p:blipFill>
          <a:blip r:embed="rId9" cstate="print"/>
          <a:srcRect/>
          <a:stretch>
            <a:fillRect/>
          </a:stretch>
        </p:blipFill>
        <p:spPr bwMode="auto">
          <a:xfrm>
            <a:off x="7452320" y="4293096"/>
            <a:ext cx="1428750" cy="1123950"/>
          </a:xfrm>
          <a:prstGeom prst="rect">
            <a:avLst/>
          </a:prstGeom>
          <a:noFill/>
        </p:spPr>
      </p:pic>
      <p:pic>
        <p:nvPicPr>
          <p:cNvPr id="9230" name="Picture 14" descr="http://t2.gstatic.com/images?q=tbn:ANd9GcSMkZw-EGjMaqyMpH1Ta9cQzI5oRsHchXMz-UT4F70-1Hk0eDI0XpofCQ"/>
          <p:cNvPicPr>
            <a:picLocks noChangeAspect="1" noChangeArrowheads="1"/>
          </p:cNvPicPr>
          <p:nvPr/>
        </p:nvPicPr>
        <p:blipFill>
          <a:blip r:embed="rId10" cstate="print"/>
          <a:srcRect/>
          <a:stretch>
            <a:fillRect/>
          </a:stretch>
        </p:blipFill>
        <p:spPr bwMode="auto">
          <a:xfrm>
            <a:off x="3923928" y="3284984"/>
            <a:ext cx="1152128" cy="1518099"/>
          </a:xfrm>
          <a:prstGeom prst="rect">
            <a:avLst/>
          </a:prstGeom>
          <a:noFill/>
        </p:spPr>
      </p:pic>
      <p:cxnSp>
        <p:nvCxnSpPr>
          <p:cNvPr id="14" name="Conector reto 13"/>
          <p:cNvCxnSpPr/>
          <p:nvPr/>
        </p:nvCxnSpPr>
        <p:spPr>
          <a:xfrm>
            <a:off x="0" y="6165304"/>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buFont typeface="Arial" pitchFamily="34" charset="0"/>
              <a:buChar char="•"/>
            </a:pPr>
            <a:r>
              <a:rPr lang="pt-BR" dirty="0" smtClean="0"/>
              <a:t> Introdução</a:t>
            </a:r>
            <a:endParaRPr lang="pt-BR" dirty="0"/>
          </a:p>
        </p:txBody>
      </p:sp>
      <p:sp>
        <p:nvSpPr>
          <p:cNvPr id="3" name="Espaço Reservado para Conteúdo 2"/>
          <p:cNvSpPr>
            <a:spLocks noGrp="1"/>
          </p:cNvSpPr>
          <p:nvPr>
            <p:ph idx="1"/>
          </p:nvPr>
        </p:nvSpPr>
        <p:spPr/>
        <p:txBody>
          <a:bodyPr>
            <a:normAutofit fontScale="92500"/>
          </a:bodyPr>
          <a:lstStyle/>
          <a:p>
            <a:pPr algn="just"/>
            <a:r>
              <a:rPr lang="pt-BR" dirty="0" smtClean="0"/>
              <a:t>Os manguezais são altamente suscetíveis às mudanças climáticas e oscilações do nível do mar</a:t>
            </a:r>
          </a:p>
          <a:p>
            <a:pPr algn="just"/>
            <a:r>
              <a:rPr lang="pt-BR" dirty="0" smtClean="0"/>
              <a:t>Este ambiente tem sido quase continuamente exposto à perturbação, como resultado das flutuações do nível do mar</a:t>
            </a:r>
          </a:p>
          <a:p>
            <a:pPr algn="just"/>
            <a:r>
              <a:rPr lang="pt-BR" dirty="0" smtClean="0"/>
              <a:t>Como resultado das flutuações do nível do mar e também da dinâmica de sedimentos os manguezais podem migrar e/ou mesmo desaparecer</a:t>
            </a:r>
            <a:endParaRPr lang="pt-B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Holoceno</a:t>
            </a:r>
            <a:endParaRPr lang="pt-BR" dirty="0"/>
          </a:p>
        </p:txBody>
      </p:sp>
      <p:pic>
        <p:nvPicPr>
          <p:cNvPr id="4" name="Espaço Reservado para Conteúdo 3" descr="Fig_8_Color.tif"/>
          <p:cNvPicPr>
            <a:picLocks noGrp="1" noChangeAspect="1"/>
          </p:cNvPicPr>
          <p:nvPr>
            <p:ph idx="1"/>
          </p:nvPr>
        </p:nvPicPr>
        <p:blipFill>
          <a:blip r:embed="rId2" cstate="print"/>
          <a:stretch>
            <a:fillRect/>
          </a:stretch>
        </p:blipFill>
        <p:spPr>
          <a:xfrm>
            <a:off x="34818" y="2132855"/>
            <a:ext cx="9066978" cy="3490299"/>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Perguntas</a:t>
            </a:r>
            <a:endParaRPr lang="pt-BR" dirty="0"/>
          </a:p>
        </p:txBody>
      </p:sp>
      <p:sp>
        <p:nvSpPr>
          <p:cNvPr id="3" name="Espaço Reservado para Conteúdo 2"/>
          <p:cNvSpPr>
            <a:spLocks noGrp="1"/>
          </p:cNvSpPr>
          <p:nvPr>
            <p:ph idx="1"/>
          </p:nvPr>
        </p:nvSpPr>
        <p:spPr/>
        <p:txBody>
          <a:bodyPr/>
          <a:lstStyle/>
          <a:p>
            <a:pPr algn="just"/>
            <a:r>
              <a:rPr lang="pt-BR" dirty="0" smtClean="0"/>
              <a:t>Ocorreram mudanças no nível do mar?</a:t>
            </a:r>
          </a:p>
          <a:p>
            <a:pPr algn="just"/>
            <a:r>
              <a:rPr lang="pt-BR" dirty="0" smtClean="0"/>
              <a:t>Ocorreram mudanças climáticas no continente?</a:t>
            </a:r>
          </a:p>
          <a:p>
            <a:pPr algn="just"/>
            <a:r>
              <a:rPr lang="pt-BR" dirty="0" smtClean="0"/>
              <a:t>Como a vegetação se comporta de acordo com essas mudanças?</a:t>
            </a:r>
          </a:p>
          <a:p>
            <a:pPr algn="just"/>
            <a:r>
              <a:rPr lang="pt-BR" dirty="0" smtClean="0"/>
              <a:t>Por que utilizar os manguezais?</a:t>
            </a:r>
          </a:p>
          <a:p>
            <a:endParaRPr lang="pt-B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496" y="274638"/>
            <a:ext cx="8229600" cy="1143000"/>
          </a:xfrm>
        </p:spPr>
        <p:txBody>
          <a:bodyPr>
            <a:normAutofit/>
          </a:bodyPr>
          <a:lstStyle/>
          <a:p>
            <a:pPr algn="l">
              <a:buFont typeface="Arial" pitchFamily="34" charset="0"/>
              <a:buChar char="•"/>
            </a:pPr>
            <a:r>
              <a:rPr lang="pt-BR" dirty="0" smtClean="0"/>
              <a:t> Região atual</a:t>
            </a:r>
            <a:endParaRPr lang="pt-BR" dirty="0"/>
          </a:p>
        </p:txBody>
      </p:sp>
      <p:pic>
        <p:nvPicPr>
          <p:cNvPr id="4" name="Espaço Reservado para Conteúdo 3" descr="Fig_1_color.tif"/>
          <p:cNvPicPr>
            <a:picLocks noGrp="1" noChangeAspect="1"/>
          </p:cNvPicPr>
          <p:nvPr>
            <p:ph idx="1"/>
          </p:nvPr>
        </p:nvPicPr>
        <p:blipFill>
          <a:blip r:embed="rId2" cstate="print"/>
          <a:stretch>
            <a:fillRect/>
          </a:stretch>
        </p:blipFill>
        <p:spPr>
          <a:xfrm>
            <a:off x="4211960" y="126402"/>
            <a:ext cx="5832648" cy="6527174"/>
          </a:xfrm>
        </p:spPr>
      </p:pic>
      <p:pic>
        <p:nvPicPr>
          <p:cNvPr id="5" name="Picture 4" descr="russian_sampler"/>
          <p:cNvPicPr>
            <a:picLocks noChangeAspect="1" noChangeArrowheads="1"/>
          </p:cNvPicPr>
          <p:nvPr/>
        </p:nvPicPr>
        <p:blipFill>
          <a:blip r:embed="rId3" cstate="print"/>
          <a:srcRect/>
          <a:stretch>
            <a:fillRect/>
          </a:stretch>
        </p:blipFill>
        <p:spPr bwMode="auto">
          <a:xfrm>
            <a:off x="107504" y="1233314"/>
            <a:ext cx="3960441" cy="5580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buFont typeface="Arial" pitchFamily="34" charset="0"/>
              <a:buChar char="•"/>
            </a:pPr>
            <a:r>
              <a:rPr lang="pt-BR" dirty="0" smtClean="0"/>
              <a:t> Região atual</a:t>
            </a:r>
            <a:endParaRPr lang="pt-BR" dirty="0"/>
          </a:p>
        </p:txBody>
      </p:sp>
      <p:pic>
        <p:nvPicPr>
          <p:cNvPr id="5" name="Espaço Reservado para Conteúdo 4" descr="Fig_2 color.tif"/>
          <p:cNvPicPr>
            <a:picLocks noGrp="1" noChangeAspect="1"/>
          </p:cNvPicPr>
          <p:nvPr>
            <p:ph idx="1"/>
          </p:nvPr>
        </p:nvPicPr>
        <p:blipFill>
          <a:blip r:embed="rId2" cstate="print"/>
          <a:stretch>
            <a:fillRect/>
          </a:stretch>
        </p:blipFill>
        <p:spPr>
          <a:xfrm>
            <a:off x="1003016" y="1628800"/>
            <a:ext cx="7169384" cy="48145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buFont typeface="Arial" pitchFamily="34" charset="0"/>
              <a:buChar char="•"/>
            </a:pPr>
            <a:r>
              <a:rPr lang="pt-BR" dirty="0" smtClean="0"/>
              <a:t> Materiais e métodos</a:t>
            </a:r>
            <a:endParaRPr lang="pt-BR" dirty="0"/>
          </a:p>
        </p:txBody>
      </p:sp>
      <p:sp>
        <p:nvSpPr>
          <p:cNvPr id="4" name="Retângulo de cantos arredondados 3"/>
          <p:cNvSpPr/>
          <p:nvPr/>
        </p:nvSpPr>
        <p:spPr>
          <a:xfrm>
            <a:off x="3277524" y="3068960"/>
            <a:ext cx="2592288" cy="93610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rPr>
              <a:t>Trabalhos de campo e análises em laboratório</a:t>
            </a:r>
            <a:endParaRPr lang="pt-BR" sz="2000" b="1" dirty="0">
              <a:solidFill>
                <a:schemeClr val="tx1"/>
              </a:solidFill>
            </a:endParaRPr>
          </a:p>
        </p:txBody>
      </p:sp>
      <p:sp>
        <p:nvSpPr>
          <p:cNvPr id="6" name="Retângulo de cantos arredondados 5"/>
          <p:cNvSpPr/>
          <p:nvPr/>
        </p:nvSpPr>
        <p:spPr>
          <a:xfrm>
            <a:off x="107504" y="3377732"/>
            <a:ext cx="2808312" cy="6273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rPr>
              <a:t>Associação de </a:t>
            </a:r>
            <a:r>
              <a:rPr lang="pt-BR" sz="2000" b="1" dirty="0" err="1" smtClean="0">
                <a:solidFill>
                  <a:schemeClr val="tx1"/>
                </a:solidFill>
              </a:rPr>
              <a:t>Facies</a:t>
            </a:r>
            <a:r>
              <a:rPr lang="pt-BR" sz="2000" b="1" dirty="0" smtClean="0">
                <a:solidFill>
                  <a:schemeClr val="tx1"/>
                </a:solidFill>
              </a:rPr>
              <a:t> (4)</a:t>
            </a:r>
            <a:endParaRPr lang="pt-BR" sz="2000" b="1" dirty="0">
              <a:solidFill>
                <a:schemeClr val="tx1"/>
              </a:solidFill>
            </a:endParaRPr>
          </a:p>
        </p:txBody>
      </p:sp>
      <p:sp>
        <p:nvSpPr>
          <p:cNvPr id="7" name="Retângulo de cantos arredondados 6"/>
          <p:cNvSpPr/>
          <p:nvPr/>
        </p:nvSpPr>
        <p:spPr>
          <a:xfrm>
            <a:off x="539552" y="2204864"/>
            <a:ext cx="2592288" cy="6273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rPr>
              <a:t>Raios X (6 m)</a:t>
            </a:r>
            <a:endParaRPr lang="pt-BR" sz="2000" b="1" dirty="0">
              <a:solidFill>
                <a:schemeClr val="tx1"/>
              </a:solidFill>
            </a:endParaRPr>
          </a:p>
        </p:txBody>
      </p:sp>
      <p:sp>
        <p:nvSpPr>
          <p:cNvPr id="8" name="Retângulo de cantos arredondados 7"/>
          <p:cNvSpPr/>
          <p:nvPr/>
        </p:nvSpPr>
        <p:spPr>
          <a:xfrm>
            <a:off x="3275856" y="1721548"/>
            <a:ext cx="2592288" cy="6273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err="1" smtClean="0">
                <a:solidFill>
                  <a:schemeClr val="tx1"/>
                </a:solidFill>
              </a:rPr>
              <a:t>Granulometria</a:t>
            </a:r>
            <a:r>
              <a:rPr lang="pt-BR" sz="2000" b="1" dirty="0" smtClean="0">
                <a:solidFill>
                  <a:schemeClr val="tx1"/>
                </a:solidFill>
              </a:rPr>
              <a:t> (35) </a:t>
            </a:r>
            <a:endParaRPr lang="pt-BR" sz="2000" b="1" dirty="0">
              <a:solidFill>
                <a:schemeClr val="tx1"/>
              </a:solidFill>
            </a:endParaRPr>
          </a:p>
        </p:txBody>
      </p:sp>
      <p:sp>
        <p:nvSpPr>
          <p:cNvPr id="9" name="Retângulo de cantos arredondados 8"/>
          <p:cNvSpPr/>
          <p:nvPr/>
        </p:nvSpPr>
        <p:spPr>
          <a:xfrm>
            <a:off x="6012160" y="2225604"/>
            <a:ext cx="2592288" cy="6273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smtClean="0">
                <a:solidFill>
                  <a:schemeClr val="tx1"/>
                </a:solidFill>
              </a:rPr>
              <a:t>Palinologia (116) </a:t>
            </a:r>
            <a:endParaRPr lang="pt-BR" sz="2000" b="1" dirty="0">
              <a:solidFill>
                <a:schemeClr val="tx1"/>
              </a:solidFill>
            </a:endParaRPr>
          </a:p>
        </p:txBody>
      </p:sp>
      <p:sp>
        <p:nvSpPr>
          <p:cNvPr id="10" name="Retângulo de cantos arredondados 9"/>
          <p:cNvSpPr/>
          <p:nvPr/>
        </p:nvSpPr>
        <p:spPr>
          <a:xfrm>
            <a:off x="6444208" y="3449740"/>
            <a:ext cx="2592288" cy="6273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err="1" smtClean="0">
                <a:solidFill>
                  <a:schemeClr val="tx1"/>
                </a:solidFill>
              </a:rPr>
              <a:t>Isotopos</a:t>
            </a:r>
            <a:r>
              <a:rPr lang="pt-BR" sz="2000" b="1" dirty="0" smtClean="0">
                <a:solidFill>
                  <a:schemeClr val="tx1"/>
                </a:solidFill>
              </a:rPr>
              <a:t> (232)</a:t>
            </a:r>
            <a:endParaRPr lang="pt-BR" sz="2000" b="1" dirty="0">
              <a:solidFill>
                <a:schemeClr val="tx1"/>
              </a:solidFill>
            </a:endParaRPr>
          </a:p>
        </p:txBody>
      </p:sp>
      <p:sp>
        <p:nvSpPr>
          <p:cNvPr id="11" name="Retângulo de cantos arredondados 10"/>
          <p:cNvSpPr/>
          <p:nvPr/>
        </p:nvSpPr>
        <p:spPr>
          <a:xfrm>
            <a:off x="3275856" y="5177932"/>
            <a:ext cx="2592288" cy="6273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err="1" smtClean="0">
                <a:solidFill>
                  <a:schemeClr val="tx1"/>
                </a:solidFill>
              </a:rPr>
              <a:t>Radiocarbon</a:t>
            </a:r>
            <a:r>
              <a:rPr lang="pt-BR" sz="2000" b="1" dirty="0" smtClean="0">
                <a:solidFill>
                  <a:schemeClr val="tx1"/>
                </a:solidFill>
              </a:rPr>
              <a:t> – </a:t>
            </a:r>
            <a:r>
              <a:rPr lang="pt-BR" sz="2000" b="1" baseline="30000" dirty="0" smtClean="0">
                <a:solidFill>
                  <a:schemeClr val="tx1"/>
                </a:solidFill>
              </a:rPr>
              <a:t>14</a:t>
            </a:r>
            <a:r>
              <a:rPr lang="pt-BR" sz="2000" b="1" dirty="0" smtClean="0">
                <a:solidFill>
                  <a:schemeClr val="tx1"/>
                </a:solidFill>
              </a:rPr>
              <a:t>C (5)</a:t>
            </a:r>
            <a:endParaRPr lang="pt-BR" sz="2000" b="1" dirty="0">
              <a:solidFill>
                <a:schemeClr val="tx1"/>
              </a:solidFill>
            </a:endParaRPr>
          </a:p>
        </p:txBody>
      </p:sp>
      <p:cxnSp>
        <p:nvCxnSpPr>
          <p:cNvPr id="13" name="Conector reto 12"/>
          <p:cNvCxnSpPr>
            <a:stCxn id="4" idx="1"/>
            <a:endCxn id="6" idx="3"/>
          </p:cNvCxnSpPr>
          <p:nvPr/>
        </p:nvCxnSpPr>
        <p:spPr>
          <a:xfrm flipH="1">
            <a:off x="2915816" y="3537012"/>
            <a:ext cx="361708" cy="154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to 14"/>
          <p:cNvCxnSpPr>
            <a:stCxn id="4" idx="3"/>
            <a:endCxn id="10" idx="1"/>
          </p:cNvCxnSpPr>
          <p:nvPr/>
        </p:nvCxnSpPr>
        <p:spPr>
          <a:xfrm>
            <a:off x="5869812" y="3537012"/>
            <a:ext cx="574396" cy="226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to 20"/>
          <p:cNvCxnSpPr>
            <a:stCxn id="4" idx="0"/>
            <a:endCxn id="7" idx="2"/>
          </p:cNvCxnSpPr>
          <p:nvPr/>
        </p:nvCxnSpPr>
        <p:spPr>
          <a:xfrm flipH="1" flipV="1">
            <a:off x="1835696" y="2832196"/>
            <a:ext cx="2737972" cy="236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to 22"/>
          <p:cNvCxnSpPr>
            <a:stCxn id="4" idx="0"/>
            <a:endCxn id="9" idx="2"/>
          </p:cNvCxnSpPr>
          <p:nvPr/>
        </p:nvCxnSpPr>
        <p:spPr>
          <a:xfrm flipV="1">
            <a:off x="4573668" y="2852936"/>
            <a:ext cx="2734636"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6"/>
          <p:cNvCxnSpPr>
            <a:stCxn id="8" idx="2"/>
            <a:endCxn id="4" idx="0"/>
          </p:cNvCxnSpPr>
          <p:nvPr/>
        </p:nvCxnSpPr>
        <p:spPr>
          <a:xfrm>
            <a:off x="4572000" y="2348880"/>
            <a:ext cx="166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to 33"/>
          <p:cNvCxnSpPr>
            <a:stCxn id="4" idx="2"/>
            <a:endCxn id="11" idx="0"/>
          </p:cNvCxnSpPr>
          <p:nvPr/>
        </p:nvCxnSpPr>
        <p:spPr>
          <a:xfrm flipH="1">
            <a:off x="4572000" y="4005064"/>
            <a:ext cx="1668" cy="117286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pt-BR" i="1" dirty="0" err="1" smtClean="0"/>
              <a:t>Amostrador</a:t>
            </a:r>
            <a:r>
              <a:rPr lang="pt-BR" i="1" dirty="0" smtClean="0"/>
              <a:t> Russo</a:t>
            </a:r>
            <a:endParaRPr lang="pt-BR" i="1" dirty="0"/>
          </a:p>
        </p:txBody>
      </p:sp>
      <p:pic>
        <p:nvPicPr>
          <p:cNvPr id="4" name="Picture 7" descr="I:\Marlon Franca\UFPA\Doutorado\Testemunhos\Li34\Fotos do ambiente\95 Mangue.jpg"/>
          <p:cNvPicPr>
            <a:picLocks noChangeAspect="1" noChangeArrowheads="1"/>
          </p:cNvPicPr>
          <p:nvPr/>
        </p:nvPicPr>
        <p:blipFill>
          <a:blip r:embed="rId2" cstate="print"/>
          <a:srcRect/>
          <a:stretch>
            <a:fillRect/>
          </a:stretch>
        </p:blipFill>
        <p:spPr bwMode="auto">
          <a:xfrm>
            <a:off x="827584" y="1268760"/>
            <a:ext cx="3960440" cy="5280585"/>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5220072" y="908720"/>
            <a:ext cx="3706813" cy="2784475"/>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5220072" y="3861048"/>
            <a:ext cx="3714750"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1637</TotalTime>
  <Words>676</Words>
  <Application>Microsoft Office PowerPoint</Application>
  <PresentationFormat>Apresentação na tela (4:3)</PresentationFormat>
  <Paragraphs>145</Paragraphs>
  <Slides>27</Slides>
  <Notes>0</Notes>
  <HiddenSlides>0</HiddenSlides>
  <MMClips>0</MMClips>
  <ScaleCrop>false</ScaleCrop>
  <HeadingPairs>
    <vt:vector size="4" baseType="variant">
      <vt:variant>
        <vt:lpstr>Tema</vt:lpstr>
      </vt:variant>
      <vt:variant>
        <vt:i4>1</vt:i4>
      </vt:variant>
      <vt:variant>
        <vt:lpstr>Títulos de slides</vt:lpstr>
      </vt:variant>
      <vt:variant>
        <vt:i4>27</vt:i4>
      </vt:variant>
    </vt:vector>
  </HeadingPairs>
  <TitlesOfParts>
    <vt:vector size="28" baseType="lpstr">
      <vt:lpstr>Tema do Office</vt:lpstr>
      <vt:lpstr>MUDANÇAS NA VEGETAÇÃO DE MANGUEZAL EM AMBIENTES HOLOCÊNICOS DA PLANÍCIE COSTEIRA DO RIO DOCE, SUDESTE DO BRASIL</vt:lpstr>
      <vt:lpstr> Introdução</vt:lpstr>
      <vt:lpstr> Introdução</vt:lpstr>
      <vt:lpstr>Holoceno</vt:lpstr>
      <vt:lpstr>Perguntas</vt:lpstr>
      <vt:lpstr> Região atual</vt:lpstr>
      <vt:lpstr> Região atual</vt:lpstr>
      <vt:lpstr> Materiais e métodos</vt:lpstr>
      <vt:lpstr>Amostrador Russo</vt:lpstr>
      <vt:lpstr>AMOSTRADOR HAMMER</vt:lpstr>
      <vt:lpstr> Resultados e interpretação</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 Conclusão</vt:lpstr>
      <vt:lpstr>Slide 26</vt:lpstr>
      <vt:lpstr> Agradecimentos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MANGROVE VEGETATION CHANGES ON HOLOCENE TERRACES OF THE DOCE RIVER, SOUTHEASTERN BRAZIL</dc:title>
  <dc:creator>Marlon</dc:creator>
  <cp:lastModifiedBy>Marlon</cp:lastModifiedBy>
  <cp:revision>35</cp:revision>
  <dcterms:created xsi:type="dcterms:W3CDTF">2013-07-02T20:00:05Z</dcterms:created>
  <dcterms:modified xsi:type="dcterms:W3CDTF">2013-09-21T01:33:30Z</dcterms:modified>
</cp:coreProperties>
</file>