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3" r:id="rId3"/>
    <p:sldId id="257" r:id="rId4"/>
    <p:sldId id="259" r:id="rId5"/>
    <p:sldId id="263" r:id="rId6"/>
    <p:sldId id="258" r:id="rId7"/>
    <p:sldId id="260" r:id="rId8"/>
    <p:sldId id="268" r:id="rId9"/>
    <p:sldId id="274" r:id="rId10"/>
    <p:sldId id="261" r:id="rId11"/>
    <p:sldId id="262" r:id="rId12"/>
    <p:sldId id="265" r:id="rId13"/>
    <p:sldId id="266" r:id="rId14"/>
    <p:sldId id="269" r:id="rId15"/>
    <p:sldId id="280" r:id="rId16"/>
    <p:sldId id="272" r:id="rId17"/>
    <p:sldId id="276" r:id="rId18"/>
    <p:sldId id="277" r:id="rId19"/>
    <p:sldId id="270" r:id="rId20"/>
    <p:sldId id="278" r:id="rId21"/>
    <p:sldId id="279" r:id="rId22"/>
    <p:sldId id="271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847" autoAdjust="0"/>
  </p:normalViewPr>
  <p:slideViewPr>
    <p:cSldViewPr>
      <p:cViewPr>
        <p:scale>
          <a:sx n="66" d="100"/>
          <a:sy n="66" d="100"/>
        </p:scale>
        <p:origin x="-128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50AA0-7999-4A08-B58C-98914710EC6B}" type="datetimeFigureOut">
              <a:rPr lang="pt-BR" smtClean="0"/>
              <a:pPr/>
              <a:t>22/09/2013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CC610-EB33-45C8-97B1-6BA7E1D5FA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Estudo que compreende esses bioindicadores é denominado</a:t>
            </a:r>
            <a:r>
              <a:rPr lang="pt-BR" baseline="0" dirty="0" smtClean="0"/>
              <a:t> palinologia.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CC610-EB33-45C8-97B1-6BA7E1D5FA82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CC610-EB33-45C8-97B1-6BA7E1D5FA82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Destacar famílias/</a:t>
            </a:r>
            <a:r>
              <a:rPr lang="pt-BR" dirty="0" err="1" smtClean="0"/>
              <a:t>generos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CC610-EB33-45C8-97B1-6BA7E1D5FA82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22/09/2013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Pólen moderno como </a:t>
            </a:r>
            <a:r>
              <a:rPr lang="pt-BR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bioindicador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comunidades vegetais do Quaternário tardio</a:t>
            </a:r>
            <a:endParaRPr 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435280" cy="1431032"/>
          </a:xfrm>
        </p:spPr>
        <p:txBody>
          <a:bodyPr>
            <a:normAutofit/>
          </a:bodyPr>
          <a:lstStyle/>
          <a:p>
            <a:pPr algn="l"/>
            <a:r>
              <a:rPr lang="pt-BR" sz="49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Métodos de amostragem</a:t>
            </a:r>
            <a:r>
              <a:rPr lang="pt-BR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Chuva polínica moderna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2976" y="-27384"/>
            <a:ext cx="181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836093"/>
            <a:ext cx="8229600" cy="311318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Superfície de sedimentos lacustres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Superfície de solo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Coletores artificiais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Coletores naturais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2976" y="-27384"/>
            <a:ext cx="2397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- RNCV 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620688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Análise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interpretação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chuva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polínica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moderna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do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bioma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Mata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Atlântica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nordestes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do Estado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Espírito Santo – Brasil</a:t>
            </a:r>
            <a:endParaRPr lang="pt-BR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3356992"/>
            <a:ext cx="8476256" cy="34563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Objetivo:</a:t>
            </a:r>
          </a:p>
          <a:p>
            <a:pPr>
              <a:buNone/>
            </a:pPr>
            <a:endParaRPr lang="pt-BR" sz="1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Obter maior entendimento acerca do espectro polínico moderno para comparações;</a:t>
            </a:r>
          </a:p>
          <a:p>
            <a:pPr>
              <a:buNone/>
            </a:pPr>
            <a:endParaRPr lang="pt-BR" sz="16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Servir como base para inferir as formações vegetais dos </a:t>
            </a:r>
            <a:r>
              <a:rPr lang="pt-BR" sz="24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paleoambientes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através da chuva polínica.</a:t>
            </a:r>
            <a:endParaRPr lang="pt-BR" sz="28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sz="2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sz="2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9512" y="2060848"/>
            <a:ext cx="86327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Endrews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Delbaje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pt-BR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Leticia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Prado </a:t>
            </a:r>
            <a:r>
              <a:rPr lang="pt-BR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Munhoes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Janaina Paulino da Silva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Geovane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Souza Siqueira; Antonio </a:t>
            </a:r>
            <a:r>
              <a:rPr lang="pt-BR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Alvaro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Buso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Jr; Mariah </a:t>
            </a:r>
            <a:r>
              <a:rPr lang="pt-BR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Isar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Fracisquine</a:t>
            </a:r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Correa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Marcos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Antonio </a:t>
            </a:r>
            <a:r>
              <a:rPr lang="pt-BR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Borotti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filho; Flávio Lima </a:t>
            </a:r>
            <a:r>
              <a:rPr lang="pt-BR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Lorente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Luiz Carlos 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Ruiz</a:t>
            </a:r>
          </a:p>
          <a:p>
            <a:r>
              <a:rPr lang="pt-BR" sz="20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Pessenda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376063" y="1412776"/>
            <a:ext cx="8391890" cy="4753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9512" y="26977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 do estudo - RNCV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2976" y="-27384"/>
            <a:ext cx="2397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- RNCV 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9512" y="26977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Materiais e Métodos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endrews\Desktop\aaa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35520"/>
            <a:ext cx="3024336" cy="3072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-180528" y="1204591"/>
            <a:ext cx="5073080" cy="640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Coletor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polínico artificial (</a:t>
            </a:r>
            <a:r>
              <a:rPr kumimoji="0" lang="pt-B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trap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1" name="Picture 3" descr="C:\Users\endrews\Desktop\Sem tí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04864"/>
            <a:ext cx="2733919" cy="370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92976" y="-27384"/>
            <a:ext cx="4225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– RNCV – Métodos 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2976" y="-27384"/>
            <a:ext cx="4225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– RNCV – Métodos 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Users\endrews\Desktop\mapinh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390934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39552" y="548680"/>
            <a:ext cx="381642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Pontos de coleta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92080" y="2204864"/>
            <a:ext cx="1092543" cy="307777"/>
          </a:xfrm>
          <a:prstGeom prst="rect">
            <a:avLst/>
          </a:prstGeom>
          <a:solidFill>
            <a:schemeClr val="tx1">
              <a:alpha val="59000"/>
            </a:schemeClr>
          </a:solidFill>
          <a:ln w="190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coletores</a:t>
            </a:r>
            <a:endParaRPr lang="pt-BR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004048" y="2996952"/>
            <a:ext cx="1092543" cy="307777"/>
          </a:xfrm>
          <a:prstGeom prst="rect">
            <a:avLst/>
          </a:prstGeom>
          <a:solidFill>
            <a:schemeClr val="tx1">
              <a:alpha val="59000"/>
            </a:schemeClr>
          </a:solidFill>
          <a:ln w="190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coletores</a:t>
            </a:r>
            <a:endParaRPr lang="pt-BR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355976" y="4653136"/>
            <a:ext cx="1092543" cy="307777"/>
          </a:xfrm>
          <a:prstGeom prst="rect">
            <a:avLst/>
          </a:prstGeom>
          <a:solidFill>
            <a:schemeClr val="tx1">
              <a:alpha val="59000"/>
            </a:schemeClr>
          </a:solidFill>
          <a:ln w="190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coletores</a:t>
            </a:r>
            <a:endParaRPr lang="pt-BR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Conector reto 14"/>
          <p:cNvCxnSpPr>
            <a:stCxn id="6" idx="1"/>
          </p:cNvCxnSpPr>
          <p:nvPr/>
        </p:nvCxnSpPr>
        <p:spPr>
          <a:xfrm flipH="1">
            <a:off x="4788024" y="2358753"/>
            <a:ext cx="504056" cy="6213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>
            <a:stCxn id="10" idx="1"/>
          </p:cNvCxnSpPr>
          <p:nvPr/>
        </p:nvCxnSpPr>
        <p:spPr>
          <a:xfrm flipH="1" flipV="1">
            <a:off x="4644008" y="2996952"/>
            <a:ext cx="360040" cy="153889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stCxn id="11" idx="1"/>
          </p:cNvCxnSpPr>
          <p:nvPr/>
        </p:nvCxnSpPr>
        <p:spPr>
          <a:xfrm flipH="1" flipV="1">
            <a:off x="3635896" y="4653136"/>
            <a:ext cx="720080" cy="153889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ndrews\Desktop\Sem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04" y="2160424"/>
            <a:ext cx="8489768" cy="188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02840" y="7018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Intervalo de coleta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9552" y="4581128"/>
            <a:ext cx="6120680" cy="640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 (campo e savana): 42 meses total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 (floresta):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42 meses total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400" b="1" baseline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JV</a:t>
            </a: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(floresta): 24 meses total</a:t>
            </a: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976" y="-27384"/>
            <a:ext cx="4225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– RNCV – Métodos 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endrews\Desktop\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36912"/>
            <a:ext cx="5313567" cy="2652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512" y="485800"/>
            <a:ext cx="396044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Linhas de coleta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030153" y="2852936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</a:t>
            </a:r>
            <a:endParaRPr lang="pt-BR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12368"/>
            <a:ext cx="2386358" cy="21888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837678" y="241768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pt-BR" sz="1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Ombrófila</a:t>
            </a:r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Densa</a:t>
            </a:r>
            <a:endParaRPr lang="pt-BR" sz="1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976" y="-27384"/>
            <a:ext cx="4225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– RNCV – Métodos 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ndrews\Desktop\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026" y="2348880"/>
            <a:ext cx="5946438" cy="2964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ixaDeTexto 5"/>
          <p:cNvSpPr txBox="1"/>
          <p:nvPr/>
        </p:nvSpPr>
        <p:spPr>
          <a:xfrm>
            <a:off x="7812360" y="2564904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</a:t>
            </a:r>
            <a:endParaRPr lang="pt-BR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1029168" cy="208823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467544" y="2515155"/>
            <a:ext cx="154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Campo e</a:t>
            </a:r>
          </a:p>
          <a:p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Savana</a:t>
            </a:r>
            <a:endParaRPr lang="pt-BR" sz="1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79512" y="485800"/>
            <a:ext cx="396044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Linhas de coleta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92976" y="-27384"/>
            <a:ext cx="4225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– RNCV – Métodos 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endrews\Desktop\j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1682" y="2996952"/>
            <a:ext cx="6143174" cy="3074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aixaDeTexto 5"/>
          <p:cNvSpPr txBox="1"/>
          <p:nvPr/>
        </p:nvSpPr>
        <p:spPr>
          <a:xfrm>
            <a:off x="7452320" y="3356992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JV</a:t>
            </a:r>
            <a:endParaRPr lang="pt-BR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371" y="2704306"/>
            <a:ext cx="1008617" cy="33889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539552" y="201928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pt-BR" sz="16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Ombrófila</a:t>
            </a:r>
            <a:r>
              <a:rPr lang="pt-BR" sz="1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Densa</a:t>
            </a:r>
            <a:endParaRPr lang="pt-BR" sz="1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9512" y="485800"/>
            <a:ext cx="396044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Linhas de coleta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2976" y="-27384"/>
            <a:ext cx="4225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– RNCV – Métodos 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2976" y="-27384"/>
            <a:ext cx="4437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– RNCV – Resultados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79512" y="26977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Resultados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11560" y="1340768"/>
            <a:ext cx="756185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Diagrama de porcentagens</a:t>
            </a:r>
            <a:r>
              <a:rPr lang="pt-BR" sz="2400" b="1" noProof="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pólen coletados, agregados por ponto e tipo vegetal</a:t>
            </a:r>
            <a:endParaRPr kumimoji="0" lang="pt-BR" sz="2400" b="1" i="0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7" name="Picture 3" descr="C:\Users\endrews\Desktop\a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7" y="2211656"/>
            <a:ext cx="8826806" cy="4385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Palinologia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Estudo</a:t>
            </a:r>
            <a:r>
              <a:rPr kumimoji="0" lang="pt-BR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 microfósseis orgânicos </a:t>
            </a:r>
            <a:r>
              <a:rPr kumimoji="0" lang="pt-BR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palinomorfos</a:t>
            </a:r>
            <a:r>
              <a:rPr kumimoji="0" lang="pt-BR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encontrados em rochas sedimentares ou sedimento.</a:t>
            </a:r>
            <a:endParaRPr kumimoji="0" lang="pt-B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2976" y="-27384"/>
            <a:ext cx="181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9512" y="5578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Floresta </a:t>
            </a:r>
            <a:r>
              <a:rPr lang="pt-BR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Ombrófila</a:t>
            </a: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densa</a:t>
            </a:r>
            <a:br>
              <a:rPr lang="pt-B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(JV e B)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endrews\Desktop\Bitmap em Figura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48680"/>
            <a:ext cx="1408628" cy="6048672"/>
          </a:xfrm>
          <a:prstGeom prst="rect">
            <a:avLst/>
          </a:prstGeom>
          <a:noFill/>
        </p:spPr>
      </p:pic>
      <p:pic>
        <p:nvPicPr>
          <p:cNvPr id="6146" name="Picture 2" descr="C:\Users\endrews\Desktop\Sem tí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4455560" cy="1950763"/>
          </a:xfrm>
          <a:prstGeom prst="rect">
            <a:avLst/>
          </a:prstGeom>
          <a:noFill/>
        </p:spPr>
      </p:pic>
      <p:pic>
        <p:nvPicPr>
          <p:cNvPr id="9" name="Picture 2" descr="C:\Users\endrews\Desktop\Bitmap em Figura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20688"/>
            <a:ext cx="1742825" cy="5979937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395536" y="1718806"/>
            <a:ext cx="3087705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PAR: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2560 </a:t>
            </a:r>
            <a:r>
              <a:rPr lang="pt-BR" sz="2000" dirty="0" err="1" smtClean="0">
                <a:solidFill>
                  <a:schemeClr val="accent5">
                    <a:lumMod val="50000"/>
                  </a:schemeClr>
                </a:solidFill>
              </a:rPr>
              <a:t>grains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.cm</a:t>
            </a:r>
            <a:r>
              <a:rPr lang="pt-BR" sz="800" dirty="0" smtClean="0">
                <a:solidFill>
                  <a:schemeClr val="accent5">
                    <a:lumMod val="50000"/>
                  </a:schemeClr>
                </a:solidFill>
              </a:rPr>
              <a:t>‐2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pt-BR" sz="2000" dirty="0" err="1" smtClean="0">
                <a:solidFill>
                  <a:schemeClr val="accent5">
                    <a:lumMod val="50000"/>
                  </a:schemeClr>
                </a:solidFill>
              </a:rPr>
              <a:t>year</a:t>
            </a:r>
            <a:r>
              <a:rPr lang="pt-BR" sz="800" dirty="0" smtClean="0">
                <a:solidFill>
                  <a:schemeClr val="accent5">
                    <a:lumMod val="50000"/>
                  </a:schemeClr>
                </a:solidFill>
              </a:rPr>
              <a:t>‐1</a:t>
            </a:r>
            <a:endParaRPr lang="pt-BR" sz="2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Árvores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 arbustos (67%)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Ervas terrestres (8%)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Esporos (6%)</a:t>
            </a:r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92976" y="-27384"/>
            <a:ext cx="4183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– RNCV – Discussão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4137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Savana (G2 a G5; G7 a G10)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endrews\Desktop\Bitmap em Figur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764704"/>
            <a:ext cx="1580903" cy="586992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3215454" cy="243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95536" y="1340768"/>
            <a:ext cx="3087705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PAR: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1468 </a:t>
            </a:r>
            <a:r>
              <a:rPr lang="pt-BR" sz="2000" dirty="0" err="1" smtClean="0">
                <a:solidFill>
                  <a:schemeClr val="accent5">
                    <a:lumMod val="50000"/>
                  </a:schemeClr>
                </a:solidFill>
              </a:rPr>
              <a:t>grains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.cm</a:t>
            </a:r>
            <a:r>
              <a:rPr lang="pt-BR" sz="800" dirty="0" smtClean="0">
                <a:solidFill>
                  <a:schemeClr val="accent5">
                    <a:lumMod val="50000"/>
                  </a:schemeClr>
                </a:solidFill>
              </a:rPr>
              <a:t>‐2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pt-BR" sz="2000" dirty="0" err="1" smtClean="0">
                <a:solidFill>
                  <a:schemeClr val="accent5">
                    <a:lumMod val="50000"/>
                  </a:schemeClr>
                </a:solidFill>
              </a:rPr>
              <a:t>year</a:t>
            </a:r>
            <a:r>
              <a:rPr lang="pt-BR" sz="800" dirty="0" smtClean="0">
                <a:solidFill>
                  <a:schemeClr val="accent5">
                    <a:lumMod val="50000"/>
                  </a:schemeClr>
                </a:solidFill>
              </a:rPr>
              <a:t>‐1</a:t>
            </a:r>
            <a:endParaRPr lang="pt-BR" sz="2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Árvores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 arbustos (76%)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Ervas terrestres (12%)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Esporos (6%)</a:t>
            </a:r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92976" y="-27384"/>
            <a:ext cx="4183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– RNCV – Discussão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9512" y="4137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Campos (G1 e G6)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48312"/>
            <a:ext cx="3322290" cy="253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412776"/>
            <a:ext cx="5904656" cy="34563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598 </a:t>
            </a:r>
            <a:r>
              <a:rPr lang="pt-BR" sz="2000" dirty="0" err="1" smtClean="0">
                <a:solidFill>
                  <a:schemeClr val="accent5">
                    <a:lumMod val="50000"/>
                  </a:schemeClr>
                </a:solidFill>
              </a:rPr>
              <a:t>grains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.cm</a:t>
            </a:r>
            <a:r>
              <a:rPr lang="pt-BR" sz="800" dirty="0" smtClean="0">
                <a:solidFill>
                  <a:schemeClr val="accent5">
                    <a:lumMod val="50000"/>
                  </a:schemeClr>
                </a:solidFill>
              </a:rPr>
              <a:t>‐2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pt-BR" sz="2000" dirty="0" err="1" smtClean="0">
                <a:solidFill>
                  <a:schemeClr val="accent5">
                    <a:lumMod val="50000"/>
                  </a:schemeClr>
                </a:solidFill>
              </a:rPr>
              <a:t>year</a:t>
            </a:r>
            <a:r>
              <a:rPr lang="pt-BR" sz="800" dirty="0" smtClean="0">
                <a:solidFill>
                  <a:schemeClr val="accent5">
                    <a:lumMod val="50000"/>
                  </a:schemeClr>
                </a:solidFill>
              </a:rPr>
              <a:t>‐1</a:t>
            </a:r>
            <a:endParaRPr lang="pt-BR" sz="2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Árvores e arbustos (65%)</a:t>
            </a:r>
          </a:p>
          <a:p>
            <a:pPr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Ervas terrestres (25%)</a:t>
            </a:r>
          </a:p>
          <a:p>
            <a:pPr>
              <a:lnSpc>
                <a:spcPct val="150000"/>
              </a:lnSpc>
              <a:buNone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Esporos (8%)</a:t>
            </a:r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sz="20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pt-BR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0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endrews\Desktop\Pólen moderno\Bitmap em Figura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0190" y="764704"/>
            <a:ext cx="1094178" cy="5616625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92976" y="-27384"/>
            <a:ext cx="4183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– RNCV – Discussão</a:t>
            </a: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Pólen</a:t>
            </a:r>
            <a:endParaRPr lang="en-US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Estruturas reprodutivas de plantas</a:t>
            </a:r>
          </a:p>
          <a:p>
            <a:pPr>
              <a:buNone/>
            </a:pPr>
            <a:endParaRPr lang="pt-BR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Espécie – específico</a:t>
            </a:r>
          </a:p>
          <a:p>
            <a:pPr>
              <a:buNone/>
            </a:pP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pt-BR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Morfologia</a:t>
            </a:r>
          </a:p>
          <a:p>
            <a:pPr>
              <a:buNone/>
            </a:pPr>
            <a:endParaRPr lang="pt-BR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en-US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2976" y="-27384"/>
            <a:ext cx="181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Aplicação - Proxy</a:t>
            </a:r>
            <a:endParaRPr lang="en-US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Relação </a:t>
            </a: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espécies</a:t>
            </a:r>
            <a:endParaRPr lang="pt-BR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Identificação de comunidades vegetais</a:t>
            </a:r>
          </a:p>
          <a:p>
            <a:pPr>
              <a:buNone/>
            </a:pPr>
            <a:endParaRPr lang="pt-BR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Consistência de espécies vegetais durante o Pleistoceno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2976" y="-27384"/>
            <a:ext cx="181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endrews\Desktop\Pólen moderno\Slides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764" y="620688"/>
            <a:ext cx="3761193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endrews\Desktop\Pólen moderno\Slides\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20688"/>
            <a:ext cx="3761194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endrews\Desktop\Pólen moderno\Slides\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766" y="3563724"/>
            <a:ext cx="3761194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92976" y="-27384"/>
            <a:ext cx="181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9552" y="3140968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Restinga</a:t>
            </a:r>
            <a:endParaRPr lang="pt-BR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932040" y="3140968"/>
            <a:ext cx="255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Floresta </a:t>
            </a:r>
            <a:r>
              <a:rPr lang="pt-BR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ombrófila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densa</a:t>
            </a:r>
            <a:endParaRPr lang="pt-BR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932040" y="608400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Campos</a:t>
            </a:r>
            <a:endParaRPr lang="pt-BR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9972" y="6093296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Mangue</a:t>
            </a:r>
            <a:endParaRPr lang="pt-BR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endrews\Desktop\Sem títul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573016"/>
            <a:ext cx="374441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417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Capacidade de preservação</a:t>
            </a:r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Resistência</a:t>
            </a:r>
          </a:p>
          <a:p>
            <a:pPr>
              <a:buNone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Parede</a:t>
            </a:r>
          </a:p>
          <a:p>
            <a:pPr>
              <a:buNone/>
            </a:pPr>
            <a:endParaRPr lang="pt-BR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Moléculas orgânicas</a:t>
            </a:r>
          </a:p>
          <a:p>
            <a:pPr>
              <a:buNone/>
            </a:pPr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Esporopolenina</a:t>
            </a:r>
          </a:p>
          <a:p>
            <a:pPr>
              <a:buNone/>
            </a:pPr>
            <a:r>
              <a:rPr lang="pt-BR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Quitina</a:t>
            </a:r>
          </a:p>
          <a:p>
            <a:pPr>
              <a:buNone/>
            </a:pPr>
            <a:r>
              <a:rPr lang="pt-BR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Pseudoquitina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2976" y="-27384"/>
            <a:ext cx="181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154757" y="570043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Grão de Pólen</a:t>
            </a:r>
            <a:endParaRPr lang="pt-BR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endrews\Desktop\pol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92896"/>
            <a:ext cx="3312368" cy="326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13792"/>
            <a:ext cx="864096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Caracteres morfológicos polínicos estudados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Tamanho</a:t>
            </a:r>
          </a:p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N° de Aberturas</a:t>
            </a:r>
          </a:p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Formato</a:t>
            </a:r>
          </a:p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Parede</a:t>
            </a:r>
          </a:p>
          <a:p>
            <a:r>
              <a:rPr lang="pt-BR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Ornamentações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2976" y="-27384"/>
            <a:ext cx="181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endrews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627574"/>
            <a:ext cx="3526056" cy="2537730"/>
          </a:xfrm>
          <a:prstGeom prst="rect">
            <a:avLst/>
          </a:prstGeom>
          <a:noFill/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4833906" y="2996952"/>
            <a:ext cx="424847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Análise por microscopia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2976" y="-27384"/>
            <a:ext cx="181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endrews\Desktop\pollentyp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223814" cy="4123587"/>
          </a:xfrm>
          <a:prstGeom prst="rect">
            <a:avLst/>
          </a:prstGeom>
          <a:noFill/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Morfologia polínica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6446643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2">
                    <a:lumMod val="25000"/>
                  </a:schemeClr>
                </a:solidFill>
              </a:rPr>
              <a:t>http://www.botany.unibe.ch/paleo/pollen_e/images/gifs/pollentypen.gif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4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Palinoteca</a:t>
            </a:r>
            <a:r>
              <a:rPr lang="pt-BR" sz="4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referência</a:t>
            </a:r>
            <a:endParaRPr lang="en-US" sz="4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2976" y="-27384"/>
            <a:ext cx="181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2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endrews\Desktop\CAM00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0728" y="3068960"/>
            <a:ext cx="4019406" cy="3014554"/>
          </a:xfrm>
          <a:prstGeom prst="rect">
            <a:avLst/>
          </a:prstGeom>
          <a:noFill/>
        </p:spPr>
      </p:pic>
      <p:pic>
        <p:nvPicPr>
          <p:cNvPr id="1028" name="Picture 4" descr="C:\Users\endrews\Desktop\CAM00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3068960"/>
            <a:ext cx="4032447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323</Words>
  <Application>Microsoft Office PowerPoint</Application>
  <PresentationFormat>Apresentação na tela (4:3)</PresentationFormat>
  <Paragraphs>138</Paragraphs>
  <Slides>22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Pólen moderno como bioindicador de comunidades vegetais do Quaternário tardio</vt:lpstr>
      <vt:lpstr>Slide 2</vt:lpstr>
      <vt:lpstr>Pólen</vt:lpstr>
      <vt:lpstr>Aplicação - Proxy</vt:lpstr>
      <vt:lpstr>Slide 5</vt:lpstr>
      <vt:lpstr>Capacidade de preservação</vt:lpstr>
      <vt:lpstr>Caracteres morfológicos polínicos estudados</vt:lpstr>
      <vt:lpstr>Morfologia polínica</vt:lpstr>
      <vt:lpstr>Palinoteca de referência</vt:lpstr>
      <vt:lpstr>Métodos de amostragem Chuva polínica moderna</vt:lpstr>
      <vt:lpstr>Slide 11</vt:lpstr>
      <vt:lpstr>Área do estudo - RNCV</vt:lpstr>
      <vt:lpstr>Materiais e Métodos</vt:lpstr>
      <vt:lpstr>Slide 14</vt:lpstr>
      <vt:lpstr>Intervalo de coleta</vt:lpstr>
      <vt:lpstr>Linhas de coleta</vt:lpstr>
      <vt:lpstr>Linhas de coleta</vt:lpstr>
      <vt:lpstr>Linhas de coleta</vt:lpstr>
      <vt:lpstr>Resultados</vt:lpstr>
      <vt:lpstr>Floresta Ombrófila densa (JV e B)</vt:lpstr>
      <vt:lpstr>Savana (G2 a G5; G7 a G10)</vt:lpstr>
      <vt:lpstr>Campos (G1 e G6)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Pólen moderno como bioindicador de paleoambientes</dc:title>
  <dc:creator>Endrews</dc:creator>
  <cp:lastModifiedBy>endrews</cp:lastModifiedBy>
  <cp:revision>206</cp:revision>
  <dcterms:created xsi:type="dcterms:W3CDTF">2013-09-09T12:54:32Z</dcterms:created>
  <dcterms:modified xsi:type="dcterms:W3CDTF">2013-09-22T14:01:27Z</dcterms:modified>
</cp:coreProperties>
</file>