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34"/>
  </p:notesMasterIdLst>
  <p:sldIdLst>
    <p:sldId id="350" r:id="rId2"/>
    <p:sldId id="294" r:id="rId3"/>
    <p:sldId id="295" r:id="rId4"/>
    <p:sldId id="296" r:id="rId5"/>
    <p:sldId id="298" r:id="rId6"/>
    <p:sldId id="310" r:id="rId7"/>
    <p:sldId id="327" r:id="rId8"/>
    <p:sldId id="256" r:id="rId9"/>
    <p:sldId id="257" r:id="rId10"/>
    <p:sldId id="274" r:id="rId11"/>
    <p:sldId id="277" r:id="rId12"/>
    <p:sldId id="355" r:id="rId13"/>
    <p:sldId id="270" r:id="rId14"/>
    <p:sldId id="351" r:id="rId15"/>
    <p:sldId id="260" r:id="rId16"/>
    <p:sldId id="356" r:id="rId17"/>
    <p:sldId id="357" r:id="rId18"/>
    <p:sldId id="358" r:id="rId19"/>
    <p:sldId id="279" r:id="rId20"/>
    <p:sldId id="280" r:id="rId21"/>
    <p:sldId id="352" r:id="rId22"/>
    <p:sldId id="283" r:id="rId23"/>
    <p:sldId id="289" r:id="rId24"/>
    <p:sldId id="290" r:id="rId25"/>
    <p:sldId id="285" r:id="rId26"/>
    <p:sldId id="268" r:id="rId27"/>
    <p:sldId id="353" r:id="rId28"/>
    <p:sldId id="354" r:id="rId29"/>
    <p:sldId id="359" r:id="rId30"/>
    <p:sldId id="360" r:id="rId31"/>
    <p:sldId id="266" r:id="rId32"/>
    <p:sldId id="29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8034E78-7F5D-4C2E-B375-FC64B27BC917}" styleName="Estilo E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Estilo Escuro 2 - Ênfase 3/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4660"/>
  </p:normalViewPr>
  <p:slideViewPr>
    <p:cSldViewPr>
      <p:cViewPr>
        <p:scale>
          <a:sx n="70" d="100"/>
          <a:sy n="70" d="100"/>
        </p:scale>
        <p:origin x="-1320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10593-8B76-4E82-B9DB-0EA3B8371CDD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1628B-D6C1-487D-B59C-AB08FA1DC7C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7764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5DA4-CEBF-4803-8DEC-50B1A803F8C7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/>
              <a:t>Considerando que o emprego de fitólitos em estudos </a:t>
            </a:r>
            <a:r>
              <a:rPr lang="pt-BR" sz="1200" dirty="0" err="1" smtClean="0"/>
              <a:t>paleoambientais</a:t>
            </a:r>
            <a:r>
              <a:rPr lang="pt-BR" sz="1200" dirty="0" smtClean="0"/>
              <a:t> é relativamente recente no Brasil, constata-se a </a:t>
            </a:r>
            <a:r>
              <a:rPr lang="pt-BR" sz="1200" dirty="0" smtClean="0">
                <a:solidFill>
                  <a:srgbClr val="FF0000"/>
                </a:solidFill>
              </a:rPr>
              <a:t>ausência de coleções de referências de fitólitos </a:t>
            </a:r>
            <a:r>
              <a:rPr lang="pt-BR" sz="1200" dirty="0" smtClean="0"/>
              <a:t>das principais unidades </a:t>
            </a:r>
            <a:r>
              <a:rPr lang="pt-BR" sz="1200" dirty="0" err="1" smtClean="0"/>
              <a:t>fitofisiográficas</a:t>
            </a:r>
            <a:r>
              <a:rPr lang="pt-BR" sz="1200" dirty="0" smtClean="0"/>
              <a:t> do Brasil.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1628B-D6C1-487D-B59C-AB08FA1DC7C2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90535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POACEAE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13091-349C-48CA-BDF2-A08C90837700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383391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1628B-D6C1-487D-B59C-AB08FA1DC7C2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45654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13091-349C-48CA-BDF2-A08C90837700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5657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1628B-D6C1-487D-B59C-AB08FA1DC7C2}" type="slidenum">
              <a:rPr lang="pt-BR" smtClean="0"/>
              <a:pPr/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1628B-D6C1-487D-B59C-AB08FA1DC7C2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10207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13091-349C-48CA-BDF2-A08C90837700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6729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9C4BE24-B52E-466B-9EF7-EC59104AF896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8D1B9AF1-FE9B-4849-BBC6-4982B6C07246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4BE24-B52E-466B-9EF7-EC59104AF896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B9AF1-FE9B-4849-BBC6-4982B6C0724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4BE24-B52E-466B-9EF7-EC59104AF896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B9AF1-FE9B-4849-BBC6-4982B6C0724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AF4D906-C8DB-4B70-9D08-A7FC50FA5ACB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39828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4BE24-B52E-466B-9EF7-EC59104AF896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B9AF1-FE9B-4849-BBC6-4982B6C07246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9C4BE24-B52E-466B-9EF7-EC59104AF896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B9AF1-FE9B-4849-BBC6-4982B6C07246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4BE24-B52E-466B-9EF7-EC59104AF896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B9AF1-FE9B-4849-BBC6-4982B6C07246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4BE24-B52E-466B-9EF7-EC59104AF896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B9AF1-FE9B-4849-BBC6-4982B6C07246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9C4BE24-B52E-466B-9EF7-EC59104AF896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B9AF1-FE9B-4849-BBC6-4982B6C07246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4BE24-B52E-466B-9EF7-EC59104AF896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B9AF1-FE9B-4849-BBC6-4982B6C0724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9C4BE24-B52E-466B-9EF7-EC59104AF896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B9AF1-FE9B-4849-BBC6-4982B6C07246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9C4BE24-B52E-466B-9EF7-EC59104AF896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B9AF1-FE9B-4849-BBC6-4982B6C07246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79C4BE24-B52E-466B-9EF7-EC59104AF896}" type="datetimeFigureOut">
              <a:rPr lang="pt-BR" smtClean="0"/>
              <a:pPr/>
              <a:t>22/09/2013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8D1B9AF1-FE9B-4849-BBC6-4982B6C0724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gif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9.bin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65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10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94636" y="4413305"/>
            <a:ext cx="5649364" cy="2355441"/>
          </a:xfrm>
        </p:spPr>
        <p:txBody>
          <a:bodyPr>
            <a:normAutofit fontScale="70000" lnSpcReduction="20000"/>
          </a:bodyPr>
          <a:lstStyle/>
          <a:p>
            <a:r>
              <a:rPr lang="pt-BR" b="1" dirty="0" smtClean="0"/>
              <a:t>FELIPE</a:t>
            </a:r>
            <a:r>
              <a:rPr lang="pt-BR" dirty="0"/>
              <a:t>, Paula L. L.</a:t>
            </a:r>
            <a:r>
              <a:rPr lang="pt-BR" baseline="30000" dirty="0"/>
              <a:t>1</a:t>
            </a:r>
            <a:r>
              <a:rPr lang="pt-BR" dirty="0"/>
              <a:t>; </a:t>
            </a:r>
            <a:r>
              <a:rPr lang="pt-BR" b="1" dirty="0"/>
              <a:t>CECCHET</a:t>
            </a:r>
            <a:r>
              <a:rPr lang="pt-BR" dirty="0"/>
              <a:t>, Fernanda </a:t>
            </a:r>
            <a:r>
              <a:rPr lang="pt-BR" dirty="0" smtClean="0"/>
              <a:t>A</a:t>
            </a:r>
            <a:r>
              <a:rPr lang="pt-BR" dirty="0"/>
              <a:t>.</a:t>
            </a:r>
            <a:r>
              <a:rPr lang="pt-BR" dirty="0" smtClean="0"/>
              <a:t>; </a:t>
            </a:r>
            <a:r>
              <a:rPr lang="pt-BR" b="1" dirty="0" smtClean="0"/>
              <a:t>BRUSTOLINE</a:t>
            </a:r>
            <a:r>
              <a:rPr lang="pt-BR" dirty="0" smtClean="0"/>
              <a:t>, Lucas . </a:t>
            </a:r>
            <a:r>
              <a:rPr lang="pt-BR" b="1" dirty="0" smtClean="0"/>
              <a:t>CALEGARI</a:t>
            </a:r>
            <a:r>
              <a:rPr lang="pt-BR" dirty="0"/>
              <a:t>, Marcia </a:t>
            </a:r>
            <a:r>
              <a:rPr lang="pt-BR" dirty="0" smtClean="0"/>
              <a:t>R. – </a:t>
            </a:r>
            <a:r>
              <a:rPr lang="pt-BR" b="1" dirty="0" smtClean="0"/>
              <a:t>UNIOESTE</a:t>
            </a:r>
          </a:p>
          <a:p>
            <a:r>
              <a:rPr lang="pt-BR" baseline="30000" dirty="0" smtClean="0"/>
              <a:t> </a:t>
            </a:r>
            <a:r>
              <a:rPr lang="pt-BR" b="1" dirty="0" smtClean="0"/>
              <a:t>PESSENDA</a:t>
            </a:r>
            <a:r>
              <a:rPr lang="pt-BR" dirty="0"/>
              <a:t>, Luiz C. R</a:t>
            </a:r>
            <a:r>
              <a:rPr lang="pt-BR" dirty="0" smtClean="0"/>
              <a:t>. – </a:t>
            </a:r>
            <a:r>
              <a:rPr lang="pt-BR" b="1" dirty="0" smtClean="0"/>
              <a:t>CENA/USP</a:t>
            </a:r>
          </a:p>
          <a:p>
            <a:endParaRPr lang="pt-BR" dirty="0" smtClean="0"/>
          </a:p>
          <a:p>
            <a:r>
              <a:rPr lang="pt-BR" b="1" dirty="0" smtClean="0"/>
              <a:t>Colaboração</a:t>
            </a:r>
            <a:r>
              <a:rPr lang="pt-BR" dirty="0" smtClean="0"/>
              <a:t>:</a:t>
            </a:r>
          </a:p>
          <a:p>
            <a:r>
              <a:rPr lang="pt-BR" dirty="0" smtClean="0"/>
              <a:t>Marco </a:t>
            </a:r>
            <a:r>
              <a:rPr lang="pt-BR" b="1" dirty="0" err="1" smtClean="0"/>
              <a:t>Madella</a:t>
            </a:r>
            <a:r>
              <a:rPr lang="pt-BR" b="1" dirty="0" smtClean="0"/>
              <a:t>  - CSIC-ICREA (Barcelona, ES)</a:t>
            </a:r>
            <a:endParaRPr lang="pt-BR" b="1" dirty="0"/>
          </a:p>
          <a:p>
            <a:r>
              <a:rPr lang="pt-BR" dirty="0" smtClean="0"/>
              <a:t>Margarita </a:t>
            </a:r>
            <a:r>
              <a:rPr lang="pt-BR" b="1" dirty="0" err="1" smtClean="0"/>
              <a:t>Osterrieth</a:t>
            </a:r>
            <a:r>
              <a:rPr lang="pt-BR" b="1" dirty="0" smtClean="0"/>
              <a:t> – UNMP – Mar Del Plata, AR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42083" y="1196752"/>
            <a:ext cx="6082445" cy="1472184"/>
          </a:xfrm>
        </p:spPr>
        <p:txBody>
          <a:bodyPr>
            <a:noAutofit/>
          </a:bodyPr>
          <a:lstStyle/>
          <a:p>
            <a:pPr algn="ctr"/>
            <a:r>
              <a:rPr lang="pt-BR" sz="2700" b="1" i="1" dirty="0">
                <a:solidFill>
                  <a:srgbClr val="660033"/>
                </a:solidFill>
              </a:rPr>
              <a:t>Coleção de referência de fitólitos da Floresta Ombrófila Densa (Linhares, ES): Subsídios para reconstrução </a:t>
            </a:r>
            <a:r>
              <a:rPr lang="pt-BR" sz="2700" b="1" i="1" dirty="0" err="1" smtClean="0">
                <a:solidFill>
                  <a:srgbClr val="660033"/>
                </a:solidFill>
              </a:rPr>
              <a:t>paleoambiental</a:t>
            </a:r>
            <a:endParaRPr lang="pt-BR" sz="27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4525"/>
            <a:ext cx="1103908" cy="100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55575" y="40496"/>
            <a:ext cx="897778" cy="101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4609" y="1340768"/>
            <a:ext cx="1785937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58045" y="5696717"/>
            <a:ext cx="1469515" cy="1051428"/>
            <a:chOff x="1700127" y="5212587"/>
            <a:chExt cx="1837037" cy="1051428"/>
          </a:xfrm>
        </p:grpSpPr>
        <p:pic>
          <p:nvPicPr>
            <p:cNvPr id="8" name="Picture 3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5573" r="55759" b="5263"/>
            <a:stretch>
              <a:fillRect/>
            </a:stretch>
          </p:blipFill>
          <p:spPr bwMode="auto">
            <a:xfrm>
              <a:off x="1700127" y="5721653"/>
              <a:ext cx="1837037" cy="542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658"/>
            <a:stretch>
              <a:fillRect/>
            </a:stretch>
          </p:blipFill>
          <p:spPr bwMode="auto">
            <a:xfrm>
              <a:off x="1700127" y="5212587"/>
              <a:ext cx="1837037" cy="546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http://www.mdp.edu.ar/noticiasimg/invisible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57200"/>
            <a:ext cx="1143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419475"/>
            <a:ext cx="381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3461472" y="2819310"/>
            <a:ext cx="5611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Reference collection of </a:t>
            </a:r>
            <a:r>
              <a:rPr lang="en-US" b="1" i="1" dirty="0" err="1"/>
              <a:t>phytoliths</a:t>
            </a:r>
            <a:r>
              <a:rPr lang="en-US" b="1" i="1" dirty="0"/>
              <a:t> from </a:t>
            </a:r>
            <a:r>
              <a:rPr lang="en-US" b="1" i="1" dirty="0" err="1"/>
              <a:t>Ombrophilous</a:t>
            </a:r>
            <a:r>
              <a:rPr lang="en-US" b="1" i="1" dirty="0"/>
              <a:t> Dense Forest (</a:t>
            </a:r>
            <a:r>
              <a:rPr lang="en-US" b="1" i="1" dirty="0" err="1"/>
              <a:t>Linhares</a:t>
            </a:r>
            <a:r>
              <a:rPr lang="en-US" b="1" i="1" dirty="0"/>
              <a:t>, ES): Support for </a:t>
            </a:r>
            <a:r>
              <a:rPr lang="en-US" b="1" i="1" dirty="0" err="1"/>
              <a:t>palaeoenvironmental</a:t>
            </a:r>
            <a:r>
              <a:rPr lang="en-US" b="1" i="1" dirty="0"/>
              <a:t> </a:t>
            </a:r>
            <a:r>
              <a:rPr lang="en-US" b="1" i="1" dirty="0" smtClean="0"/>
              <a:t>reconstruction</a:t>
            </a:r>
            <a:endParaRPr lang="pt-BR" dirty="0"/>
          </a:p>
        </p:txBody>
      </p:sp>
      <p:pic>
        <p:nvPicPr>
          <p:cNvPr id="1029" name="Picture 5" descr="http://www.mdp.edu.ar/noticiasimg/invisible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-304800"/>
            <a:ext cx="1143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ncrypted-tbn3.gstatic.com/images?q=tbn:ANd9GcSHu2tTxKEp4l2F1yyYelBjihYC0uXFGRJ2E3k4bsrn8Dqg-5A_PDv05T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7988" y="5696718"/>
            <a:ext cx="1585875" cy="11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V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8" name="Picture 4" descr="Val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79386"/>
            <a:ext cx="1257300" cy="4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637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864" y="488826"/>
            <a:ext cx="5061248" cy="85194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LOCALIZAÇÃO DA ÁREA DE ESTUDO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19" t="25000" r="19619" b="18750"/>
          <a:stretch/>
        </p:blipFill>
        <p:spPr bwMode="auto">
          <a:xfrm>
            <a:off x="273434" y="1522134"/>
            <a:ext cx="8835070" cy="493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779912" y="1628800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Ponto MT1  (</a:t>
            </a:r>
            <a:r>
              <a:rPr lang="pt-BR" dirty="0" err="1" smtClean="0"/>
              <a:t>Buso</a:t>
            </a:r>
            <a:r>
              <a:rPr lang="pt-BR" dirty="0" smtClean="0"/>
              <a:t> Jr., 2010), geograficamente </a:t>
            </a:r>
            <a:r>
              <a:rPr lang="pt-BR" dirty="0"/>
              <a:t>situado a 19º12’ 331”S e 39º57’722” </a:t>
            </a:r>
            <a:r>
              <a:rPr lang="pt-BR" dirty="0" smtClean="0"/>
              <a:t>W.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28993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2418584"/>
          </a:xfrm>
        </p:spPr>
        <p:txBody>
          <a:bodyPr numCol="1">
            <a:normAutofit/>
          </a:bodyPr>
          <a:lstStyle/>
          <a:p>
            <a:pPr marL="342202" lvl="2" indent="0">
              <a:buNone/>
            </a:pPr>
            <a:r>
              <a:rPr lang="pt-BR" b="1" dirty="0"/>
              <a:t>Total foram amostradas 44 espécies  </a:t>
            </a:r>
            <a:r>
              <a:rPr lang="pt-BR" b="1" dirty="0" smtClean="0"/>
              <a:t>pertencente a 22 </a:t>
            </a:r>
            <a:r>
              <a:rPr lang="pt-BR" b="1" dirty="0" err="1" smtClean="0"/>
              <a:t>familias</a:t>
            </a:r>
            <a:r>
              <a:rPr lang="pt-BR" b="1" dirty="0" smtClean="0"/>
              <a:t>: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52536" y="-243408"/>
            <a:ext cx="8591550" cy="1066801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e Métodos - Coleta de amostras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51520" y="2152819"/>
            <a:ext cx="2736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12700" algn="just">
              <a:buFont typeface="Arial" charset="0"/>
              <a:buChar char="•"/>
            </a:pPr>
            <a:r>
              <a:rPr lang="pt-BR" dirty="0"/>
              <a:t>ARECACEAE</a:t>
            </a:r>
          </a:p>
          <a:p>
            <a:pPr marL="342900" indent="12700" algn="just">
              <a:buFont typeface="Arial" charset="0"/>
              <a:buChar char="•"/>
            </a:pPr>
            <a:r>
              <a:rPr lang="pt-BR" dirty="0"/>
              <a:t>BROMELIACEAE</a:t>
            </a:r>
          </a:p>
          <a:p>
            <a:pPr marL="342900" indent="12700" algn="just">
              <a:buFont typeface="Arial" charset="0"/>
              <a:buChar char="•"/>
            </a:pPr>
            <a:r>
              <a:rPr lang="pt-BR" dirty="0"/>
              <a:t>BOMBACACEAE</a:t>
            </a:r>
          </a:p>
          <a:p>
            <a:pPr marL="342900" indent="12700" algn="just">
              <a:buFont typeface="Arial" charset="0"/>
              <a:buChar char="•"/>
            </a:pPr>
            <a:r>
              <a:rPr lang="pt-BR" dirty="0"/>
              <a:t>CYPERACEAE</a:t>
            </a:r>
          </a:p>
          <a:p>
            <a:pPr marL="342900" indent="12700" algn="just">
              <a:buFont typeface="Arial" charset="0"/>
              <a:buChar char="•"/>
            </a:pPr>
            <a:r>
              <a:rPr lang="pt-BR" dirty="0"/>
              <a:t>MARANTACEAE</a:t>
            </a:r>
          </a:p>
          <a:p>
            <a:pPr marL="342900" indent="12700" algn="just">
              <a:buFont typeface="Arial" charset="0"/>
              <a:buChar char="•"/>
            </a:pPr>
            <a:r>
              <a:rPr lang="pt-BR" dirty="0"/>
              <a:t>POACEAE</a:t>
            </a:r>
          </a:p>
          <a:p>
            <a:pPr marL="342900" indent="12700" algn="just">
              <a:buFont typeface="Arial" charset="0"/>
              <a:buChar char="•"/>
            </a:pPr>
            <a:r>
              <a:rPr lang="pt-BR" dirty="0"/>
              <a:t>PTERIDOPHYTAE</a:t>
            </a:r>
          </a:p>
          <a:p>
            <a:pPr marL="342900" indent="-69850" algn="just">
              <a:buFont typeface="Arial" charset="0"/>
              <a:buChar char="•"/>
            </a:pP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2702000" y="2152571"/>
            <a:ext cx="25180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69850" algn="just">
              <a:buFont typeface="Arial" charset="0"/>
              <a:buChar char="•"/>
            </a:pPr>
            <a:r>
              <a:rPr lang="pt-BR" dirty="0"/>
              <a:t>FLACOURTIACEAE</a:t>
            </a:r>
          </a:p>
          <a:p>
            <a:pPr marL="342900" indent="-69850" algn="just">
              <a:buFont typeface="Arial" charset="0"/>
              <a:buChar char="•"/>
            </a:pPr>
            <a:r>
              <a:rPr lang="pt-BR" dirty="0"/>
              <a:t>LECYTHIDACEAE</a:t>
            </a:r>
          </a:p>
          <a:p>
            <a:pPr marL="342900" indent="-69850" algn="just">
              <a:buFont typeface="Arial" charset="0"/>
              <a:buChar char="•"/>
            </a:pPr>
            <a:r>
              <a:rPr lang="pt-BR" dirty="0"/>
              <a:t>MELIACEAE</a:t>
            </a:r>
          </a:p>
          <a:p>
            <a:pPr marL="342900" indent="-69850" algn="just">
              <a:buFont typeface="Arial" charset="0"/>
              <a:buChar char="•"/>
            </a:pPr>
            <a:r>
              <a:rPr lang="pt-BR" dirty="0"/>
              <a:t>MORACEAE</a:t>
            </a:r>
          </a:p>
          <a:p>
            <a:pPr marL="342900" indent="-69850" algn="just">
              <a:buFont typeface="Arial" charset="0"/>
              <a:buChar char="•"/>
            </a:pPr>
            <a:r>
              <a:rPr lang="pt-BR" dirty="0"/>
              <a:t>MYRTACEAE</a:t>
            </a:r>
          </a:p>
          <a:p>
            <a:pPr marL="342900" indent="-69850" algn="just">
              <a:buFont typeface="Arial" charset="0"/>
              <a:buChar char="•"/>
            </a:pPr>
            <a:r>
              <a:rPr lang="pt-BR" dirty="0"/>
              <a:t>STERCULIACEAE</a:t>
            </a:r>
          </a:p>
          <a:p>
            <a:pPr marL="342900" indent="-69850" algn="just">
              <a:buFont typeface="Arial" charset="0"/>
              <a:buChar char="•"/>
            </a:pPr>
            <a:r>
              <a:rPr lang="pt-BR" dirty="0"/>
              <a:t>VIOLACEAE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508104" y="2179127"/>
            <a:ext cx="2772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69850" algn="just">
              <a:buFont typeface="Arial" charset="0"/>
              <a:buChar char="•"/>
            </a:pPr>
            <a:r>
              <a:rPr lang="pt-BR" dirty="0"/>
              <a:t>ANACARIACEAE</a:t>
            </a:r>
          </a:p>
          <a:p>
            <a:pPr marL="342900" indent="-69850" algn="just">
              <a:buFont typeface="Arial" charset="0"/>
              <a:buChar char="•"/>
            </a:pPr>
            <a:r>
              <a:rPr lang="pt-BR" dirty="0"/>
              <a:t>BOMBACACEAE</a:t>
            </a:r>
          </a:p>
          <a:p>
            <a:pPr marL="342900" indent="-69850" algn="just">
              <a:buFont typeface="Arial" charset="0"/>
              <a:buChar char="•"/>
            </a:pPr>
            <a:r>
              <a:rPr lang="pt-BR" dirty="0"/>
              <a:t>BURSERACEAE</a:t>
            </a:r>
          </a:p>
          <a:p>
            <a:pPr marL="342900" indent="-69850" algn="just">
              <a:buFont typeface="Arial" charset="0"/>
              <a:buChar char="•"/>
            </a:pPr>
            <a:r>
              <a:rPr lang="pt-BR" dirty="0"/>
              <a:t>COMBRETACEAE</a:t>
            </a:r>
          </a:p>
          <a:p>
            <a:pPr marL="342900" indent="-69850" algn="just">
              <a:buFont typeface="Arial" charset="0"/>
              <a:buChar char="•"/>
            </a:pPr>
            <a:r>
              <a:rPr lang="pt-BR" dirty="0"/>
              <a:t>ERYTHROXYLACEAE</a:t>
            </a:r>
          </a:p>
          <a:p>
            <a:pPr marL="342900" indent="-69850" algn="just">
              <a:buFont typeface="Arial" charset="0"/>
              <a:buChar char="•"/>
            </a:pPr>
            <a:r>
              <a:rPr lang="pt-BR" dirty="0"/>
              <a:t>FABACEAE</a:t>
            </a:r>
          </a:p>
          <a:p>
            <a:pPr marL="342900" indent="-69850" algn="just">
              <a:buFont typeface="Arial" charset="0"/>
              <a:buChar char="•"/>
            </a:pPr>
            <a:r>
              <a:rPr lang="pt-BR" dirty="0"/>
              <a:t>LAURACEAE</a:t>
            </a:r>
          </a:p>
          <a:p>
            <a:pPr marL="342900" indent="-69850" algn="just">
              <a:buFont typeface="Arial" charset="0"/>
              <a:buChar char="•"/>
            </a:pPr>
            <a:r>
              <a:rPr lang="pt-BR" dirty="0"/>
              <a:t>MYRISTICACEAE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39552" y="4905317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533400"/>
            <a:r>
              <a:rPr lang="pt-BR" dirty="0"/>
              <a:t>As espécies foram  selecionadas conforme sua representatividade em termo de ocorrência e de repetição dentro da unidade </a:t>
            </a:r>
            <a:r>
              <a:rPr lang="pt-BR" dirty="0" err="1"/>
              <a:t>fitofisionômica</a:t>
            </a:r>
            <a:r>
              <a:rPr lang="pt-BR" dirty="0"/>
              <a:t>  da Floresta Ombrófila Densa das Terras Baixas (Tabelas 1, 2 e 3).</a:t>
            </a:r>
          </a:p>
        </p:txBody>
      </p:sp>
    </p:spTree>
    <p:extLst>
      <p:ext uri="{BB962C8B-B14F-4D97-AF65-F5344CB8AC3E}">
        <p14:creationId xmlns:p14="http://schemas.microsoft.com/office/powerpoint/2010/main" xmlns="" val="293248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52536" y="-243408"/>
            <a:ext cx="8591550" cy="1066801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e Métodos - Coleta de amostras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99260" y="2636912"/>
            <a:ext cx="36194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55600"/>
            <a:r>
              <a:rPr lang="pt-BR" dirty="0" smtClean="0"/>
              <a:t>	Foram estudadas </a:t>
            </a:r>
            <a:r>
              <a:rPr lang="pt-BR" b="1" dirty="0" smtClean="0"/>
              <a:t>21 </a:t>
            </a:r>
            <a:r>
              <a:rPr lang="pt-BR" b="1" dirty="0"/>
              <a:t>espécies </a:t>
            </a:r>
            <a:r>
              <a:rPr lang="pt-BR" dirty="0"/>
              <a:t>pertencentes a </a:t>
            </a:r>
            <a:r>
              <a:rPr lang="pt-BR" b="1" dirty="0"/>
              <a:t>7</a:t>
            </a:r>
            <a:r>
              <a:rPr lang="pt-BR" b="1" dirty="0" smtClean="0"/>
              <a:t>  </a:t>
            </a:r>
            <a:r>
              <a:rPr lang="pt-BR" b="1" dirty="0"/>
              <a:t>das </a:t>
            </a:r>
            <a:r>
              <a:rPr lang="pt-BR" b="1" dirty="0" smtClean="0"/>
              <a:t>famílias</a:t>
            </a:r>
            <a:r>
              <a:rPr lang="pt-BR" dirty="0" smtClean="0"/>
              <a:t> mais </a:t>
            </a:r>
            <a:r>
              <a:rPr lang="pt-BR" dirty="0"/>
              <a:t>representativas dos estratos herbáceo e </a:t>
            </a:r>
            <a:r>
              <a:rPr lang="pt-BR" dirty="0" smtClean="0"/>
              <a:t>arbustivo</a:t>
            </a:r>
          </a:p>
          <a:p>
            <a:pPr marL="342900" indent="12700" algn="just">
              <a:buFont typeface="Arial" charset="0"/>
              <a:buChar char="•"/>
            </a:pPr>
            <a:r>
              <a:rPr lang="pt-BR" dirty="0" err="1"/>
              <a:t>Arecaceae</a:t>
            </a:r>
            <a:endParaRPr lang="pt-BR" dirty="0"/>
          </a:p>
          <a:p>
            <a:pPr marL="342900" indent="12700" algn="just">
              <a:buFont typeface="Arial" charset="0"/>
              <a:buChar char="•"/>
            </a:pPr>
            <a:r>
              <a:rPr lang="pt-BR" dirty="0" err="1" smtClean="0"/>
              <a:t>Bromeliaceae</a:t>
            </a:r>
            <a:endParaRPr lang="pt-BR" dirty="0" smtClean="0"/>
          </a:p>
          <a:p>
            <a:pPr marL="342900" indent="12700" algn="just">
              <a:buFont typeface="Arial" charset="0"/>
              <a:buChar char="•"/>
            </a:pPr>
            <a:r>
              <a:rPr lang="pt-BR" dirty="0" err="1" smtClean="0"/>
              <a:t>Bombacaceae</a:t>
            </a:r>
            <a:endParaRPr lang="pt-BR" dirty="0" smtClean="0"/>
          </a:p>
          <a:p>
            <a:pPr marL="342900" indent="12700" algn="just">
              <a:buFont typeface="Arial" charset="0"/>
              <a:buChar char="•"/>
            </a:pPr>
            <a:r>
              <a:rPr lang="pt-BR" dirty="0" err="1"/>
              <a:t>Cyperaceae</a:t>
            </a:r>
            <a:endParaRPr lang="pt-BR" dirty="0"/>
          </a:p>
          <a:p>
            <a:pPr marL="342900" indent="12700" algn="just">
              <a:buFont typeface="Arial" charset="0"/>
              <a:buChar char="•"/>
            </a:pPr>
            <a:r>
              <a:rPr lang="pt-BR" dirty="0" err="1" smtClean="0"/>
              <a:t>Marantaceae</a:t>
            </a:r>
            <a:endParaRPr lang="pt-BR" dirty="0" smtClean="0"/>
          </a:p>
          <a:p>
            <a:pPr marL="342900" indent="12700" algn="just">
              <a:buFont typeface="Arial" charset="0"/>
              <a:buChar char="•"/>
            </a:pPr>
            <a:r>
              <a:rPr lang="pt-BR" dirty="0" err="1"/>
              <a:t>Poaceae</a:t>
            </a:r>
            <a:endParaRPr lang="pt-BR" dirty="0"/>
          </a:p>
          <a:p>
            <a:pPr marL="342900" indent="12700" algn="just">
              <a:buFont typeface="Arial" charset="0"/>
              <a:buChar char="•"/>
            </a:pPr>
            <a:r>
              <a:rPr lang="pt-BR" dirty="0" err="1" smtClean="0"/>
              <a:t>Pteridophytae</a:t>
            </a:r>
            <a:endParaRPr lang="pt-BR" dirty="0" smtClean="0"/>
          </a:p>
        </p:txBody>
      </p:sp>
      <p:sp>
        <p:nvSpPr>
          <p:cNvPr id="3" name="CaixaDeTexto 2"/>
          <p:cNvSpPr txBox="1"/>
          <p:nvPr/>
        </p:nvSpPr>
        <p:spPr>
          <a:xfrm>
            <a:off x="3707904" y="1134036"/>
            <a:ext cx="542986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725488" indent="-725488"/>
            <a:r>
              <a:rPr lang="pt-BR" sz="1400" b="1" dirty="0" smtClean="0">
                <a:cs typeface="Times New Roman" pitchFamily="18" charset="0"/>
              </a:rPr>
              <a:t>Tabela 1: Espécies amostradas na Floresta ombrófila Densa das Terras Baixas (Mata de Tabuleiro), Linhares (ES) – Estratos herbáceos e arbustivos</a:t>
            </a:r>
            <a:endParaRPr lang="pt-BR" sz="1400" b="1" dirty="0">
              <a:cs typeface="Times New Roman" pitchFamily="18" charset="0"/>
            </a:endParaRPr>
          </a:p>
        </p:txBody>
      </p:sp>
      <p:graphicFrame>
        <p:nvGraphicFramePr>
          <p:cNvPr id="6" name="Espaço Reservado para Conteúd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2504024251"/>
              </p:ext>
            </p:extLst>
          </p:nvPr>
        </p:nvGraphicFramePr>
        <p:xfrm>
          <a:off x="3722678" y="1814873"/>
          <a:ext cx="5358350" cy="4837176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1076126"/>
                <a:gridCol w="2735609"/>
                <a:gridCol w="1546615"/>
              </a:tblGrid>
              <a:tr h="176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Família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6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Nome científico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57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Nome vulgar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679">
                <a:tc rowSpan="10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err="1">
                          <a:effectLst/>
                        </a:rPr>
                        <a:t>Arecaceae</a:t>
                      </a:r>
                      <a:endParaRPr lang="pt-B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6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i="1" dirty="0" err="1">
                          <a:effectLst/>
                        </a:rPr>
                        <a:t>Astrocaryum</a:t>
                      </a:r>
                      <a:r>
                        <a:rPr lang="pt-BR" sz="1100" i="1" dirty="0">
                          <a:effectLst/>
                        </a:rPr>
                        <a:t> </a:t>
                      </a:r>
                      <a:r>
                        <a:rPr lang="pt-BR" sz="1100" i="1" dirty="0" err="1">
                          <a:effectLst/>
                        </a:rPr>
                        <a:t>aculeatissimum</a:t>
                      </a:r>
                      <a:endParaRPr lang="pt-BR" sz="11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57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Brejaúba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91679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900" dirty="0">
                        <a:effectLst/>
                        <a:latin typeface="Calibri"/>
                      </a:endParaRPr>
                    </a:p>
                  </a:txBody>
                  <a:tcPr marL="36780" marR="36780" marT="0" marB="0" anchor="ctr"/>
                </a:tc>
                <a:tc>
                  <a:txBody>
                    <a:bodyPr/>
                    <a:lstStyle/>
                    <a:p>
                      <a:pPr indent="16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i="1" dirty="0" err="1">
                          <a:effectLst/>
                        </a:rPr>
                        <a:t>Allagoptera</a:t>
                      </a:r>
                      <a:r>
                        <a:rPr lang="pt-BR" sz="1100" i="1" dirty="0">
                          <a:effectLst/>
                        </a:rPr>
                        <a:t> </a:t>
                      </a:r>
                      <a:r>
                        <a:rPr lang="pt-BR" sz="1100" i="1" dirty="0" err="1">
                          <a:effectLst/>
                        </a:rPr>
                        <a:t>arenaria</a:t>
                      </a:r>
                      <a:endParaRPr lang="pt-BR" sz="11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57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err="1">
                          <a:effectLst/>
                        </a:rPr>
                        <a:t>Purunã</a:t>
                      </a:r>
                      <a:endParaRPr lang="pt-B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</a:tr>
              <a:tr h="91679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900" dirty="0">
                        <a:effectLst/>
                        <a:latin typeface="Calibri"/>
                      </a:endParaRPr>
                    </a:p>
                  </a:txBody>
                  <a:tcPr marL="36780" marR="36780" marT="0" marB="0" anchor="ctr"/>
                </a:tc>
                <a:tc>
                  <a:txBody>
                    <a:bodyPr/>
                    <a:lstStyle/>
                    <a:p>
                      <a:pPr indent="16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i="1" dirty="0" err="1">
                          <a:effectLst/>
                        </a:rPr>
                        <a:t>Attalea</a:t>
                      </a:r>
                      <a:r>
                        <a:rPr lang="pt-BR" sz="1100" i="1" dirty="0">
                          <a:effectLst/>
                        </a:rPr>
                        <a:t> </a:t>
                      </a:r>
                      <a:r>
                        <a:rPr lang="pt-BR" sz="1100" i="1" dirty="0" err="1">
                          <a:effectLst/>
                        </a:rPr>
                        <a:t>humilis</a:t>
                      </a:r>
                      <a:endParaRPr lang="pt-BR" sz="11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57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Pindoba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</a:tr>
              <a:tr h="91679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900" dirty="0">
                        <a:effectLst/>
                        <a:latin typeface="Calibri"/>
                      </a:endParaRPr>
                    </a:p>
                  </a:txBody>
                  <a:tcPr marL="36780" marR="36780" marT="0" marB="0" anchor="ctr"/>
                </a:tc>
                <a:tc>
                  <a:txBody>
                    <a:bodyPr/>
                    <a:lstStyle/>
                    <a:p>
                      <a:pPr indent="16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i="1">
                          <a:effectLst/>
                        </a:rPr>
                        <a:t>Bactris bahiensis</a:t>
                      </a:r>
                      <a:endParaRPr lang="pt-BR" sz="1100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57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Ouricana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</a:tr>
              <a:tr h="91679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900" dirty="0">
                        <a:effectLst/>
                        <a:latin typeface="Calibri"/>
                      </a:endParaRPr>
                    </a:p>
                  </a:txBody>
                  <a:tcPr marL="36780" marR="36780" marT="0" marB="0" anchor="ctr"/>
                </a:tc>
                <a:tc>
                  <a:txBody>
                    <a:bodyPr/>
                    <a:lstStyle/>
                    <a:p>
                      <a:pPr indent="16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i="1">
                          <a:effectLst/>
                        </a:rPr>
                        <a:t>Bactris caryotifolia</a:t>
                      </a:r>
                      <a:endParaRPr lang="pt-BR" sz="1100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57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Tucum-branco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</a:tr>
              <a:tr h="91679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900" dirty="0">
                        <a:effectLst/>
                        <a:latin typeface="Calibri"/>
                      </a:endParaRPr>
                    </a:p>
                  </a:txBody>
                  <a:tcPr marL="36780" marR="36780" marT="0" marB="0" anchor="ctr"/>
                </a:tc>
                <a:tc>
                  <a:txBody>
                    <a:bodyPr/>
                    <a:lstStyle/>
                    <a:p>
                      <a:pPr indent="16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i="1" dirty="0" err="1">
                          <a:effectLst/>
                        </a:rPr>
                        <a:t>Bactris</a:t>
                      </a:r>
                      <a:r>
                        <a:rPr lang="pt-BR" sz="1100" i="1" dirty="0">
                          <a:effectLst/>
                        </a:rPr>
                        <a:t> </a:t>
                      </a:r>
                      <a:r>
                        <a:rPr lang="pt-BR" sz="1100" i="1" dirty="0" err="1">
                          <a:effectLst/>
                        </a:rPr>
                        <a:t>vulgaris</a:t>
                      </a:r>
                      <a:endParaRPr lang="pt-BR" sz="11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57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Airi-mirim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</a:tr>
              <a:tr h="187135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900" dirty="0">
                        <a:effectLst/>
                        <a:latin typeface="Calibri"/>
                      </a:endParaRPr>
                    </a:p>
                  </a:txBody>
                  <a:tcPr marL="36780" marR="36780" marT="0" marB="0" anchor="ctr"/>
                </a:tc>
                <a:tc>
                  <a:txBody>
                    <a:bodyPr/>
                    <a:lstStyle/>
                    <a:p>
                      <a:pPr indent="16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i="1">
                          <a:effectLst/>
                        </a:rPr>
                        <a:t>Geonoma rodienses</a:t>
                      </a:r>
                      <a:endParaRPr lang="pt-BR" sz="1100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57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Aricanga marrom avermelhada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</a:tr>
              <a:tr h="91679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900" dirty="0">
                        <a:effectLst/>
                        <a:latin typeface="Calibri"/>
                      </a:endParaRPr>
                    </a:p>
                  </a:txBody>
                  <a:tcPr marL="36780" marR="36780" marT="0" marB="0" anchor="ctr"/>
                </a:tc>
                <a:tc>
                  <a:txBody>
                    <a:bodyPr/>
                    <a:lstStyle/>
                    <a:p>
                      <a:pPr indent="16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i="1" dirty="0" err="1">
                          <a:effectLst/>
                        </a:rPr>
                        <a:t>Geonoma</a:t>
                      </a:r>
                      <a:r>
                        <a:rPr lang="pt-BR" sz="1100" i="1" dirty="0">
                          <a:effectLst/>
                        </a:rPr>
                        <a:t> </a:t>
                      </a:r>
                      <a:r>
                        <a:rPr lang="pt-BR" sz="1100" i="1" dirty="0" err="1">
                          <a:effectLst/>
                        </a:rPr>
                        <a:t>elegans</a:t>
                      </a:r>
                      <a:endParaRPr lang="pt-BR" sz="11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57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Aricanguinha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</a:tr>
              <a:tr h="91679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900" dirty="0">
                        <a:effectLst/>
                        <a:latin typeface="Calibri"/>
                      </a:endParaRPr>
                    </a:p>
                  </a:txBody>
                  <a:tcPr marL="36780" marR="36780" marT="0" marB="0" anchor="ctr"/>
                </a:tc>
                <a:tc>
                  <a:txBody>
                    <a:bodyPr/>
                    <a:lstStyle/>
                    <a:p>
                      <a:pPr indent="16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i="1">
                          <a:effectLst/>
                        </a:rPr>
                        <a:t>Polyandrococos caudescens</a:t>
                      </a:r>
                      <a:endParaRPr lang="pt-BR" sz="1100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57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Palmito-amargo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</a:tr>
              <a:tr h="91679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900" dirty="0">
                        <a:effectLst/>
                        <a:latin typeface="Calibri"/>
                      </a:endParaRPr>
                    </a:p>
                  </a:txBody>
                  <a:tcPr marL="36780" marR="36780" marT="0" marB="0" anchor="ctr"/>
                </a:tc>
                <a:tc>
                  <a:txBody>
                    <a:bodyPr/>
                    <a:lstStyle/>
                    <a:p>
                      <a:pPr indent="16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i="1">
                          <a:effectLst/>
                        </a:rPr>
                        <a:t>Euterpe edulis</a:t>
                      </a:r>
                      <a:endParaRPr lang="pt-BR" sz="1100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57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Palmito-juçara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</a:tr>
              <a:tr h="91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err="1">
                          <a:effectLst/>
                        </a:rPr>
                        <a:t>Bromeliaceae</a:t>
                      </a:r>
                      <a:endParaRPr lang="pt-B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6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i="1">
                          <a:effectLst/>
                        </a:rPr>
                        <a:t>Tillandsia usneoides</a:t>
                      </a:r>
                      <a:endParaRPr lang="pt-BR" sz="1100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57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Barba-de-velho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</a:tr>
              <a:tr h="91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err="1">
                          <a:effectLst/>
                        </a:rPr>
                        <a:t>Bombacaceae</a:t>
                      </a:r>
                      <a:endParaRPr lang="pt-B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6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i="1" dirty="0" err="1">
                          <a:effectLst/>
                        </a:rPr>
                        <a:t>Eriotheca</a:t>
                      </a:r>
                      <a:r>
                        <a:rPr lang="pt-BR" sz="1100" i="1" dirty="0">
                          <a:effectLst/>
                        </a:rPr>
                        <a:t> </a:t>
                      </a:r>
                      <a:r>
                        <a:rPr lang="pt-BR" sz="1100" i="1" dirty="0" err="1">
                          <a:effectLst/>
                        </a:rPr>
                        <a:t>macrophylla</a:t>
                      </a:r>
                      <a:endParaRPr lang="pt-BR" sz="11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57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Imbiruçu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</a:tr>
              <a:tr h="257367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err="1">
                          <a:effectLst/>
                        </a:rPr>
                        <a:t>Cyperaceae</a:t>
                      </a:r>
                      <a:endParaRPr lang="pt-B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6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i="1" dirty="0" smtClean="0">
                        <a:effectLst/>
                      </a:endParaRPr>
                    </a:p>
                    <a:p>
                      <a:pPr indent="16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i="1" dirty="0" err="1" smtClean="0">
                          <a:effectLst/>
                        </a:rPr>
                        <a:t>Cyperus</a:t>
                      </a:r>
                      <a:r>
                        <a:rPr lang="pt-BR" sz="1100" i="1" dirty="0" smtClean="0">
                          <a:effectLst/>
                        </a:rPr>
                        <a:t> </a:t>
                      </a:r>
                      <a:r>
                        <a:rPr lang="pt-BR" sz="1100" i="1" dirty="0">
                          <a:effectLst/>
                        </a:rPr>
                        <a:t>distatus</a:t>
                      </a:r>
                      <a:endParaRPr lang="pt-BR" sz="11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 dirty="0">
                        <a:effectLst/>
                        <a:latin typeface="Calibri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</a:tr>
              <a:tr h="175352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900" dirty="0">
                        <a:effectLst/>
                        <a:latin typeface="Calibri"/>
                      </a:endParaRPr>
                    </a:p>
                  </a:txBody>
                  <a:tcPr marL="36780" marR="36780" marT="0" marB="0" anchor="ctr"/>
                </a:tc>
                <a:tc>
                  <a:txBody>
                    <a:bodyPr/>
                    <a:lstStyle/>
                    <a:p>
                      <a:pPr indent="16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i="1" dirty="0" err="1">
                          <a:effectLst/>
                        </a:rPr>
                        <a:t>Bequeria</a:t>
                      </a:r>
                      <a:r>
                        <a:rPr lang="pt-BR" sz="1100" i="1" dirty="0">
                          <a:effectLst/>
                        </a:rPr>
                        <a:t> cimosa</a:t>
                      </a:r>
                      <a:endParaRPr lang="pt-BR" sz="11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effectLst/>
                        <a:latin typeface="Calibri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</a:tr>
              <a:tr h="96393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900" dirty="0">
                        <a:effectLst/>
                        <a:latin typeface="Calibri"/>
                      </a:endParaRPr>
                    </a:p>
                  </a:txBody>
                  <a:tcPr marL="36780" marR="36780" marT="0" marB="0" anchor="ctr"/>
                </a:tc>
                <a:tc>
                  <a:txBody>
                    <a:bodyPr/>
                    <a:lstStyle/>
                    <a:p>
                      <a:pPr indent="16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i="1" dirty="0" err="1">
                          <a:effectLst/>
                        </a:rPr>
                        <a:t>Eleocharis</a:t>
                      </a:r>
                      <a:r>
                        <a:rPr lang="pt-BR" sz="1100" i="1" dirty="0">
                          <a:effectLst/>
                        </a:rPr>
                        <a:t> </a:t>
                      </a:r>
                      <a:r>
                        <a:rPr lang="pt-BR" sz="1100" i="1" dirty="0" err="1">
                          <a:effectLst/>
                        </a:rPr>
                        <a:t>interstctas</a:t>
                      </a:r>
                      <a:endParaRPr lang="pt-BR" sz="11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effectLst/>
                        <a:latin typeface="Calibri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</a:tr>
              <a:tr h="96393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900" dirty="0">
                        <a:effectLst/>
                        <a:latin typeface="Calibri"/>
                      </a:endParaRPr>
                    </a:p>
                  </a:txBody>
                  <a:tcPr marL="36780" marR="36780" marT="0" marB="0" anchor="ctr"/>
                </a:tc>
                <a:tc>
                  <a:txBody>
                    <a:bodyPr/>
                    <a:lstStyle/>
                    <a:p>
                      <a:pPr indent="16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i="1" dirty="0" err="1">
                          <a:effectLst/>
                        </a:rPr>
                        <a:t>Eleocharis</a:t>
                      </a:r>
                      <a:r>
                        <a:rPr lang="pt-BR" sz="1100" i="1" dirty="0">
                          <a:effectLst/>
                        </a:rPr>
                        <a:t> sp.</a:t>
                      </a:r>
                      <a:endParaRPr lang="pt-BR" sz="11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effectLst/>
                        <a:latin typeface="Calibri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</a:tr>
              <a:tr h="9167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err="1">
                          <a:effectLst/>
                        </a:rPr>
                        <a:t>Marantaceae</a:t>
                      </a:r>
                      <a:endParaRPr lang="pt-B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6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i="1" dirty="0" err="1">
                          <a:effectLst/>
                        </a:rPr>
                        <a:t>Calathea</a:t>
                      </a:r>
                      <a:endParaRPr lang="pt-BR" sz="11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57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Caethé Roxeada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</a:tr>
              <a:tr h="91679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900" dirty="0">
                        <a:effectLst/>
                        <a:latin typeface="Calibri"/>
                      </a:endParaRPr>
                    </a:p>
                  </a:txBody>
                  <a:tcPr marL="36780" marR="36780" marT="0" marB="0" anchor="ctr"/>
                </a:tc>
                <a:tc>
                  <a:txBody>
                    <a:bodyPr/>
                    <a:lstStyle/>
                    <a:p>
                      <a:pPr indent="16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i="1" dirty="0" err="1">
                          <a:effectLst/>
                        </a:rPr>
                        <a:t>Maranta</a:t>
                      </a:r>
                      <a:r>
                        <a:rPr lang="pt-BR" sz="1100" i="1" dirty="0">
                          <a:effectLst/>
                        </a:rPr>
                        <a:t> </a:t>
                      </a:r>
                      <a:r>
                        <a:rPr lang="pt-BR" sz="1100" i="1" dirty="0" err="1">
                          <a:effectLst/>
                        </a:rPr>
                        <a:t>subterranea</a:t>
                      </a:r>
                      <a:endParaRPr lang="pt-BR" sz="11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57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Caethé Rasteira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</a:tr>
              <a:tr h="9639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err="1">
                          <a:effectLst/>
                        </a:rPr>
                        <a:t>Poaceae</a:t>
                      </a:r>
                      <a:endParaRPr lang="pt-B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16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i="1" dirty="0" err="1">
                          <a:effectLst/>
                        </a:rPr>
                        <a:t>Olyra</a:t>
                      </a:r>
                      <a:r>
                        <a:rPr lang="pt-BR" sz="1100" i="1" dirty="0">
                          <a:effectLst/>
                        </a:rPr>
                        <a:t> latifólia</a:t>
                      </a:r>
                      <a:endParaRPr lang="pt-BR" sz="11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effectLst/>
                        <a:latin typeface="Calibri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</a:tr>
              <a:tr h="96393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900" dirty="0">
                        <a:effectLst/>
                        <a:latin typeface="Calibri"/>
                      </a:endParaRPr>
                    </a:p>
                  </a:txBody>
                  <a:tcPr marL="36780" marR="36780" marT="0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effectLst/>
                        <a:latin typeface="Calibri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</a:tr>
              <a:tr h="9639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err="1">
                          <a:effectLst/>
                        </a:rPr>
                        <a:t>Pteridophytae</a:t>
                      </a:r>
                      <a:endParaRPr lang="pt-B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6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err="1">
                          <a:effectLst/>
                        </a:rPr>
                        <a:t>Adianthum</a:t>
                      </a:r>
                      <a:r>
                        <a:rPr lang="pt-BR" sz="1100" dirty="0">
                          <a:effectLst/>
                        </a:rPr>
                        <a:t> Sp. A</a:t>
                      </a:r>
                      <a:endParaRPr lang="pt-B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effectLst/>
                        <a:latin typeface="Calibri"/>
                      </a:endParaRPr>
                    </a:p>
                  </a:txBody>
                  <a:tcPr marL="36780" marR="36780" marT="0" marB="0" anchor="ctr">
                    <a:solidFill>
                      <a:schemeClr val="bg1"/>
                    </a:solidFill>
                  </a:tcPr>
                </a:tc>
              </a:tr>
              <a:tr h="91679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900" dirty="0">
                        <a:effectLst/>
                        <a:latin typeface="Calibri"/>
                      </a:endParaRPr>
                    </a:p>
                  </a:txBody>
                  <a:tcPr marL="36780" marR="36780" marT="0" marB="0" anchor="ctr"/>
                </a:tc>
                <a:tc>
                  <a:txBody>
                    <a:bodyPr/>
                    <a:lstStyle/>
                    <a:p>
                      <a:pPr indent="16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err="1">
                          <a:effectLst/>
                        </a:rPr>
                        <a:t>Adianthum</a:t>
                      </a:r>
                      <a:r>
                        <a:rPr lang="pt-BR" sz="1100" dirty="0">
                          <a:effectLst/>
                        </a:rPr>
                        <a:t> Sp. B</a:t>
                      </a:r>
                      <a:endParaRPr lang="pt-B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57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err="1">
                          <a:effectLst/>
                        </a:rPr>
                        <a:t>Samanbaia</a:t>
                      </a:r>
                      <a:r>
                        <a:rPr lang="pt-BR" sz="1100" dirty="0">
                          <a:effectLst/>
                        </a:rPr>
                        <a:t>-preta </a:t>
                      </a:r>
                      <a:endParaRPr lang="pt-B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780" marR="367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8692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57943"/>
            <a:ext cx="8591550" cy="1066801"/>
          </a:xfrm>
        </p:spPr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e Métodos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33462" y="1628800"/>
            <a:ext cx="85870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	Foram coletadas </a:t>
            </a:r>
            <a:r>
              <a:rPr lang="pt-BR" b="1" dirty="0" smtClean="0"/>
              <a:t>11  espécies </a:t>
            </a:r>
            <a:r>
              <a:rPr lang="pt-BR" dirty="0" smtClean="0"/>
              <a:t>pertencentes a </a:t>
            </a:r>
            <a:r>
              <a:rPr lang="pt-BR" b="1" dirty="0"/>
              <a:t>7</a:t>
            </a:r>
            <a:r>
              <a:rPr lang="pt-BR" b="1" dirty="0" smtClean="0"/>
              <a:t> das famílias</a:t>
            </a:r>
            <a:r>
              <a:rPr lang="pt-BR" dirty="0" smtClean="0"/>
              <a:t> mais </a:t>
            </a:r>
            <a:r>
              <a:rPr lang="pt-BR" b="1" dirty="0" smtClean="0"/>
              <a:t>representativas</a:t>
            </a:r>
            <a:r>
              <a:rPr lang="pt-BR" dirty="0" smtClean="0"/>
              <a:t> do estrato arbóreo</a:t>
            </a:r>
          </a:p>
          <a:p>
            <a:pPr algn="just"/>
            <a:r>
              <a:rPr lang="pt-BR" dirty="0" smtClean="0"/>
              <a:t>	</a:t>
            </a:r>
          </a:p>
          <a:p>
            <a:pPr marL="342900" indent="-69850" algn="just">
              <a:buFont typeface="Arial" charset="0"/>
              <a:buChar char="•"/>
            </a:pPr>
            <a:r>
              <a:rPr lang="pt-BR" dirty="0" err="1" smtClean="0"/>
              <a:t>Flacourtiaceae</a:t>
            </a:r>
            <a:endParaRPr lang="pt-BR" dirty="0" smtClean="0"/>
          </a:p>
          <a:p>
            <a:pPr marL="342900" indent="-69850" algn="just">
              <a:buFont typeface="Arial" charset="0"/>
              <a:buChar char="•"/>
            </a:pPr>
            <a:r>
              <a:rPr lang="pt-BR" dirty="0" err="1" smtClean="0"/>
              <a:t>Lecythidaceae</a:t>
            </a:r>
            <a:endParaRPr lang="pt-BR" dirty="0" smtClean="0"/>
          </a:p>
          <a:p>
            <a:pPr marL="342900" indent="-69850" algn="just">
              <a:buFont typeface="Arial" charset="0"/>
              <a:buChar char="•"/>
            </a:pPr>
            <a:r>
              <a:rPr lang="pt-BR" dirty="0" err="1" smtClean="0"/>
              <a:t>Meliaceae</a:t>
            </a:r>
            <a:endParaRPr lang="pt-BR" dirty="0" smtClean="0"/>
          </a:p>
          <a:p>
            <a:pPr marL="342900" indent="-69850" algn="just">
              <a:buFont typeface="Arial" charset="0"/>
              <a:buChar char="•"/>
            </a:pPr>
            <a:r>
              <a:rPr lang="pt-BR" dirty="0" err="1" smtClean="0"/>
              <a:t>Moraceae</a:t>
            </a:r>
            <a:endParaRPr lang="pt-BR" dirty="0" smtClean="0"/>
          </a:p>
          <a:p>
            <a:pPr marL="342900" indent="-69850" algn="just">
              <a:buFont typeface="Arial" charset="0"/>
              <a:buChar char="•"/>
            </a:pPr>
            <a:r>
              <a:rPr lang="pt-BR" dirty="0" err="1" smtClean="0"/>
              <a:t>Myrtaceae</a:t>
            </a:r>
            <a:endParaRPr lang="pt-BR" dirty="0" smtClean="0"/>
          </a:p>
          <a:p>
            <a:pPr marL="342900" indent="-69850" algn="just">
              <a:buFont typeface="Arial" charset="0"/>
              <a:buChar char="•"/>
            </a:pPr>
            <a:r>
              <a:rPr lang="pt-BR" dirty="0" err="1" smtClean="0"/>
              <a:t>Sterculiaceae</a:t>
            </a:r>
            <a:endParaRPr lang="pt-BR" dirty="0" smtClean="0"/>
          </a:p>
          <a:p>
            <a:pPr marL="342900" indent="-69850" algn="just">
              <a:buFont typeface="Arial" charset="0"/>
              <a:buChar char="•"/>
            </a:pPr>
            <a:r>
              <a:rPr lang="pt-BR" dirty="0" err="1" smtClean="0"/>
              <a:t>Violaceae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2411761" y="2345815"/>
            <a:ext cx="660446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723900" indent="-723900"/>
            <a:r>
              <a:rPr lang="pt-BR" sz="1400" b="1" dirty="0" smtClean="0">
                <a:cs typeface="Times New Roman" pitchFamily="18" charset="0"/>
              </a:rPr>
              <a:t>Tabela 2: Espécies amostradas na Floresta ombrófila Densa das Terras Baixas (Mata de Tabuleiro), Linhares (ES) – Estrato arbóreo</a:t>
            </a:r>
            <a:endParaRPr lang="pt-BR" sz="1400" b="1" dirty="0">
              <a:cs typeface="Times New Roman" pitchFamily="18" charset="0"/>
            </a:endParaRPr>
          </a:p>
        </p:txBody>
      </p:sp>
      <p:graphicFrame>
        <p:nvGraphicFramePr>
          <p:cNvPr id="8" name="Espaço Reservado para Conteúdo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1231284971"/>
              </p:ext>
            </p:extLst>
          </p:nvPr>
        </p:nvGraphicFramePr>
        <p:xfrm>
          <a:off x="2411760" y="2886095"/>
          <a:ext cx="6604469" cy="3783265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1637618"/>
                <a:gridCol w="2489137"/>
                <a:gridCol w="2477714"/>
              </a:tblGrid>
              <a:tr h="2849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Família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Nome científico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Nome vulgar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4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>
                          <a:effectLst/>
                        </a:rPr>
                        <a:t>Flacourtiaceae</a:t>
                      </a:r>
                      <a:endParaRPr lang="pt-BR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err="1">
                          <a:effectLst/>
                        </a:rPr>
                        <a:t>Carpatroche</a:t>
                      </a:r>
                      <a:r>
                        <a:rPr lang="pt-BR" sz="1600" i="1" dirty="0">
                          <a:effectLst/>
                        </a:rPr>
                        <a:t> brasiliensis</a:t>
                      </a:r>
                      <a:endParaRPr lang="pt-BR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Sapucainha</a:t>
                      </a:r>
                      <a:endParaRPr lang="pt-BR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84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>
                          <a:effectLst/>
                        </a:rPr>
                        <a:t>Lecythidaceae</a:t>
                      </a:r>
                      <a:endParaRPr lang="pt-BR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err="1">
                          <a:effectLst/>
                        </a:rPr>
                        <a:t>Eschweilera</a:t>
                      </a:r>
                      <a:r>
                        <a:rPr lang="pt-BR" sz="1600" i="1" dirty="0">
                          <a:effectLst/>
                        </a:rPr>
                        <a:t> </a:t>
                      </a:r>
                      <a:r>
                        <a:rPr lang="pt-BR" sz="1600" i="1" dirty="0" err="1">
                          <a:effectLst/>
                        </a:rPr>
                        <a:t>ovata</a:t>
                      </a:r>
                      <a:endParaRPr lang="pt-BR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Imbiriba</a:t>
                      </a:r>
                      <a:endParaRPr lang="pt-BR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569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>
                          <a:effectLst/>
                        </a:rPr>
                        <a:t>Meliaceae</a:t>
                      </a:r>
                      <a:endParaRPr lang="pt-BR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err="1">
                          <a:effectLst/>
                        </a:rPr>
                        <a:t>Trichilia</a:t>
                      </a:r>
                      <a:r>
                        <a:rPr lang="pt-BR" sz="1600" i="1" dirty="0">
                          <a:effectLst/>
                        </a:rPr>
                        <a:t> lepidota </a:t>
                      </a:r>
                      <a:endParaRPr lang="pt-BR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Casca Cheirosa</a:t>
                      </a:r>
                      <a:endParaRPr lang="pt-BR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304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>
                          <a:effectLst/>
                        </a:rPr>
                        <a:t>Moraceae</a:t>
                      </a:r>
                      <a:endParaRPr lang="pt-BR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err="1">
                          <a:effectLst/>
                        </a:rPr>
                        <a:t>Ficus</a:t>
                      </a:r>
                      <a:r>
                        <a:rPr lang="pt-BR" sz="1600" i="1" dirty="0">
                          <a:effectLst/>
                        </a:rPr>
                        <a:t> </a:t>
                      </a:r>
                      <a:r>
                        <a:rPr lang="pt-BR" sz="1600" i="1" dirty="0" err="1">
                          <a:effectLst/>
                        </a:rPr>
                        <a:t>gomelheira</a:t>
                      </a:r>
                      <a:r>
                        <a:rPr lang="pt-BR" sz="1600" i="1" dirty="0">
                          <a:effectLst/>
                        </a:rPr>
                        <a:t> </a:t>
                      </a:r>
                      <a:endParaRPr lang="pt-BR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6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304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6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err="1">
                          <a:effectLst/>
                        </a:rPr>
                        <a:t>Sorocea</a:t>
                      </a:r>
                      <a:r>
                        <a:rPr lang="pt-BR" sz="1600" i="1" dirty="0">
                          <a:effectLst/>
                        </a:rPr>
                        <a:t> </a:t>
                      </a:r>
                      <a:r>
                        <a:rPr lang="pt-BR" sz="1600" i="1" dirty="0" err="1">
                          <a:effectLst/>
                        </a:rPr>
                        <a:t>guillermiana</a:t>
                      </a:r>
                      <a:endParaRPr lang="pt-BR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Folha de Serra</a:t>
                      </a:r>
                      <a:endParaRPr lang="pt-BR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284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Myrtaceae</a:t>
                      </a:r>
                      <a:endParaRPr lang="pt-BR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err="1">
                          <a:effectLst/>
                        </a:rPr>
                        <a:t>Eugenis</a:t>
                      </a:r>
                      <a:r>
                        <a:rPr lang="pt-BR" sz="1600" i="1" dirty="0">
                          <a:effectLst/>
                        </a:rPr>
                        <a:t> brasiliensis</a:t>
                      </a:r>
                      <a:endParaRPr lang="pt-BR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Pepeu</a:t>
                      </a:r>
                      <a:endParaRPr lang="pt-BR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304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6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err="1">
                          <a:effectLst/>
                        </a:rPr>
                        <a:t>Plinia</a:t>
                      </a:r>
                      <a:r>
                        <a:rPr lang="pt-BR" sz="1600" i="1" dirty="0">
                          <a:effectLst/>
                        </a:rPr>
                        <a:t> SP</a:t>
                      </a:r>
                      <a:endParaRPr lang="pt-BR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Jambra</a:t>
                      </a:r>
                      <a:endParaRPr lang="pt-BR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284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Sterculiaceae</a:t>
                      </a:r>
                      <a:endParaRPr lang="pt-BR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err="1">
                          <a:effectLst/>
                        </a:rPr>
                        <a:t>Sterculia</a:t>
                      </a:r>
                      <a:r>
                        <a:rPr lang="pt-BR" sz="1600" i="1" dirty="0">
                          <a:effectLst/>
                        </a:rPr>
                        <a:t> </a:t>
                      </a:r>
                      <a:r>
                        <a:rPr lang="pt-BR" sz="1600" i="1" dirty="0" err="1">
                          <a:effectLst/>
                        </a:rPr>
                        <a:t>speciosa</a:t>
                      </a:r>
                      <a:endParaRPr lang="pt-BR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Imbira-quiabo</a:t>
                      </a:r>
                      <a:endParaRPr lang="pt-BR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304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6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err="1">
                          <a:effectLst/>
                        </a:rPr>
                        <a:t>Pterygota</a:t>
                      </a:r>
                      <a:r>
                        <a:rPr lang="pt-BR" sz="1600" i="1" dirty="0">
                          <a:effectLst/>
                        </a:rPr>
                        <a:t> brasiliensis</a:t>
                      </a:r>
                      <a:endParaRPr lang="pt-BR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Farinha-seca ou Pau rei</a:t>
                      </a:r>
                      <a:endParaRPr lang="pt-BR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284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Violaceae</a:t>
                      </a:r>
                      <a:endParaRPr lang="pt-BR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err="1">
                          <a:effectLst/>
                        </a:rPr>
                        <a:t>Amphirrhox</a:t>
                      </a:r>
                      <a:r>
                        <a:rPr lang="pt-BR" sz="1600" i="1" dirty="0">
                          <a:effectLst/>
                        </a:rPr>
                        <a:t> longifólia</a:t>
                      </a:r>
                      <a:endParaRPr lang="pt-BR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Capitão Branco</a:t>
                      </a:r>
                      <a:endParaRPr lang="pt-BR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284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 </a:t>
                      </a:r>
                      <a:endParaRPr lang="pt-BR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err="1">
                          <a:effectLst/>
                        </a:rPr>
                        <a:t>Rinorea</a:t>
                      </a:r>
                      <a:r>
                        <a:rPr lang="pt-BR" sz="1600" i="1" dirty="0">
                          <a:effectLst/>
                        </a:rPr>
                        <a:t> brasiliensis</a:t>
                      </a:r>
                      <a:endParaRPr lang="pt-BR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Tambor</a:t>
                      </a:r>
                      <a:endParaRPr lang="pt-BR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6813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7814" y="147990"/>
            <a:ext cx="9096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solidFill>
                  <a:srgbClr val="FF0000"/>
                </a:solidFill>
              </a:rPr>
              <a:t>MATERIAIS E MÉTODOS </a:t>
            </a:r>
            <a:endParaRPr lang="pt-BR" sz="4000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79512" y="716503"/>
            <a:ext cx="862886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pt-BR" sz="1600" b="1" dirty="0" smtClean="0"/>
              <a:t>12 espécies</a:t>
            </a:r>
            <a:r>
              <a:rPr lang="pt-BR" sz="1600" dirty="0" smtClean="0"/>
              <a:t> restantes </a:t>
            </a:r>
            <a:r>
              <a:rPr lang="pt-BR" sz="1600" dirty="0"/>
              <a:t>pertencentes a </a:t>
            </a:r>
            <a:r>
              <a:rPr lang="pt-BR" sz="1600" b="1" dirty="0"/>
              <a:t>8 das famílias</a:t>
            </a:r>
            <a:r>
              <a:rPr lang="pt-BR" sz="1600" dirty="0"/>
              <a:t> mais representativas do estrato arbóreo </a:t>
            </a:r>
            <a:r>
              <a:rPr lang="pt-BR" sz="1600" dirty="0" smtClean="0"/>
              <a:t>dentro </a:t>
            </a:r>
            <a:r>
              <a:rPr lang="pt-BR" sz="1600" dirty="0"/>
              <a:t>da Floresta Ombrófila </a:t>
            </a:r>
            <a:r>
              <a:rPr lang="pt-BR" sz="1600" dirty="0" smtClean="0"/>
              <a:t>Densa – Mata de Tabuleiro.</a:t>
            </a:r>
          </a:p>
          <a:p>
            <a:pPr marL="342900" indent="-342900" algn="just">
              <a:buFontTx/>
              <a:buChar char="-"/>
            </a:pPr>
            <a:endParaRPr lang="pt-BR" sz="1600" dirty="0"/>
          </a:p>
          <a:p>
            <a:pPr marL="342900" indent="-342900" algn="just">
              <a:buFontTx/>
              <a:buChar char="-"/>
            </a:pPr>
            <a:endParaRPr lang="pt-BR" sz="1600" dirty="0" smtClean="0"/>
          </a:p>
          <a:p>
            <a:pPr marL="342900" indent="-342900" algn="just">
              <a:buFontTx/>
              <a:buChar char="-"/>
            </a:pPr>
            <a:r>
              <a:rPr lang="pt-BR" sz="1600" b="1" dirty="0"/>
              <a:t>ANACARIACEAE</a:t>
            </a:r>
          </a:p>
          <a:p>
            <a:pPr marL="342900" indent="-342900" algn="just">
              <a:buFontTx/>
              <a:buChar char="-"/>
            </a:pPr>
            <a:r>
              <a:rPr lang="pt-BR" sz="1600" b="1" dirty="0"/>
              <a:t>BOMBACACEAE</a:t>
            </a:r>
          </a:p>
          <a:p>
            <a:pPr marL="342900" indent="-342900" algn="just">
              <a:buFontTx/>
              <a:buChar char="-"/>
            </a:pPr>
            <a:r>
              <a:rPr lang="pt-BR" sz="1600" b="1" dirty="0"/>
              <a:t>BURSERACEAE</a:t>
            </a:r>
          </a:p>
          <a:p>
            <a:pPr marL="342900" indent="-342900" algn="just">
              <a:buFontTx/>
              <a:buChar char="-"/>
            </a:pPr>
            <a:r>
              <a:rPr lang="pt-BR" sz="1600" b="1" dirty="0"/>
              <a:t>COMBRETACEAE</a:t>
            </a:r>
          </a:p>
          <a:p>
            <a:pPr marL="342900" indent="-342900" algn="just">
              <a:buFontTx/>
              <a:buChar char="-"/>
            </a:pPr>
            <a:r>
              <a:rPr lang="pt-BR" sz="1600" b="1" dirty="0"/>
              <a:t>ERYTHROXYLACEAE</a:t>
            </a:r>
          </a:p>
          <a:p>
            <a:pPr marL="342900" indent="-342900" algn="just">
              <a:buFontTx/>
              <a:buChar char="-"/>
            </a:pPr>
            <a:r>
              <a:rPr lang="pt-BR" sz="1600" b="1" dirty="0"/>
              <a:t>FABACEAE</a:t>
            </a:r>
          </a:p>
          <a:p>
            <a:pPr marL="342900" indent="-342900" algn="just">
              <a:buFontTx/>
              <a:buChar char="-"/>
            </a:pPr>
            <a:r>
              <a:rPr lang="pt-BR" sz="1600" b="1" dirty="0"/>
              <a:t>LAURACEAE</a:t>
            </a:r>
          </a:p>
          <a:p>
            <a:pPr marL="342900" indent="-342900" algn="just">
              <a:buFontTx/>
              <a:buChar char="-"/>
            </a:pPr>
            <a:r>
              <a:rPr lang="pt-BR" sz="1600" b="1" dirty="0"/>
              <a:t>MYRISTICACEAE</a:t>
            </a:r>
          </a:p>
          <a:p>
            <a:pPr marL="342900" indent="-342900" algn="just">
              <a:buFontTx/>
              <a:buChar char="-"/>
            </a:pPr>
            <a:endParaRPr lang="pt-BR" sz="1600" dirty="0" smtClean="0"/>
          </a:p>
        </p:txBody>
      </p:sp>
      <p:graphicFrame>
        <p:nvGraphicFramePr>
          <p:cNvPr id="7" name="Espaço Reservado para Conteúdo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53406878"/>
              </p:ext>
            </p:extLst>
          </p:nvPr>
        </p:nvGraphicFramePr>
        <p:xfrm>
          <a:off x="2411760" y="2564904"/>
          <a:ext cx="6587960" cy="4021249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1800200"/>
                <a:gridCol w="2520280"/>
                <a:gridCol w="226748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Família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Nome científico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Nome vulgar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4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ANACARIACEAE</a:t>
                      </a:r>
                      <a:endParaRPr lang="pt-BR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Spondias</a:t>
                      </a:r>
                      <a:r>
                        <a:rPr lang="pt-BR" sz="160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 cf. </a:t>
                      </a:r>
                      <a:r>
                        <a:rPr lang="pt-BR" sz="1600" i="1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macrocarpa</a:t>
                      </a:r>
                      <a:endParaRPr lang="pt-BR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Cajá-mirim</a:t>
                      </a:r>
                      <a:endParaRPr lang="pt-BR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84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BOMBACACEAE</a:t>
                      </a:r>
                      <a:endParaRPr lang="pt-BR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Quararibea</a:t>
                      </a:r>
                      <a:r>
                        <a:rPr lang="pt-BR" sz="1600" i="1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penduliflora</a:t>
                      </a:r>
                      <a:endParaRPr lang="pt-BR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Puleiro</a:t>
                      </a:r>
                      <a:r>
                        <a:rPr lang="pt-BR" sz="16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–de-macaco</a:t>
                      </a:r>
                      <a:endParaRPr lang="pt-BR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569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BURSERACEAE</a:t>
                      </a:r>
                      <a:endParaRPr lang="pt-BR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Protium</a:t>
                      </a:r>
                      <a:r>
                        <a:rPr lang="pt-BR" sz="160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1600" i="1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aff</a:t>
                      </a:r>
                      <a:r>
                        <a:rPr lang="pt-BR" sz="160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pt-BR" sz="1600" i="1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Warmegianun</a:t>
                      </a:r>
                      <a:endParaRPr lang="pt-BR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Ameixa</a:t>
                      </a:r>
                      <a:r>
                        <a:rPr lang="pt-BR" sz="1600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Branca</a:t>
                      </a:r>
                      <a:endParaRPr lang="pt-BR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304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CONBRETACEAE</a:t>
                      </a:r>
                      <a:endParaRPr lang="pt-BR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Tenninalia</a:t>
                      </a:r>
                      <a:r>
                        <a:rPr lang="pt-BR" sz="160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1600" i="1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kuhlmannii</a:t>
                      </a:r>
                      <a:endParaRPr lang="pt-BR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t-BR" sz="1600" dirty="0" smtClean="0">
                          <a:effectLst/>
                          <a:latin typeface="Calibri"/>
                        </a:rPr>
                        <a:t>Pelada</a:t>
                      </a:r>
                      <a:endParaRPr lang="pt-BR" sz="16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304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t-BR" sz="1600" dirty="0" smtClean="0">
                          <a:effectLst/>
                          <a:latin typeface="Calibri"/>
                        </a:rPr>
                        <a:t>ERYTHROXYLACEAE</a:t>
                      </a:r>
                      <a:endParaRPr lang="pt-BR" sz="16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Erythoxylum</a:t>
                      </a:r>
                      <a:r>
                        <a:rPr lang="pt-BR" sz="160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1600" i="1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columbunum</a:t>
                      </a:r>
                      <a:endParaRPr lang="pt-BR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Jonacir</a:t>
                      </a:r>
                      <a:endParaRPr lang="pt-BR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284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FABACEAE</a:t>
                      </a:r>
                      <a:endParaRPr lang="pt-BR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Dialium</a:t>
                      </a:r>
                      <a:r>
                        <a:rPr lang="pt-BR" sz="160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guianense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Hymenaea</a:t>
                      </a:r>
                      <a:r>
                        <a:rPr lang="pt-BR" sz="160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rubriflora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Lonchocarpus</a:t>
                      </a:r>
                      <a:r>
                        <a:rPr lang="pt-BR" sz="1600" i="1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1600" i="1" baseline="0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cultratus</a:t>
                      </a:r>
                      <a:endParaRPr lang="pt-BR" sz="1600" i="1" baseline="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baseline="0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Melanoxylon</a:t>
                      </a:r>
                      <a:r>
                        <a:rPr lang="pt-BR" sz="1600" i="1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braúna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baseline="0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Moldenhawera</a:t>
                      </a:r>
                      <a:r>
                        <a:rPr lang="pt-BR" sz="1600" i="1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1600" i="1" baseline="0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papillanthera</a:t>
                      </a:r>
                      <a:endParaRPr lang="pt-BR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Jataipeba</a:t>
                      </a:r>
                      <a:endParaRPr lang="pt-BR" sz="16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Jatobá-amarelo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Óleo-amarelo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Brauna</a:t>
                      </a:r>
                      <a:r>
                        <a:rPr lang="pt-BR" sz="16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-preta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Caindá</a:t>
                      </a:r>
                      <a:endParaRPr lang="pt-BR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304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t-BR" sz="1600" dirty="0" smtClean="0">
                          <a:effectLst/>
                          <a:latin typeface="Calibri"/>
                        </a:rPr>
                        <a:t>LAURACEAE</a:t>
                      </a:r>
                      <a:endParaRPr lang="pt-BR" sz="16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Ocotea</a:t>
                      </a:r>
                      <a:r>
                        <a:rPr lang="pt-BR" sz="1600" i="1" baseline="0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pt-BR" sz="1600" i="1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1600" i="1" baseline="0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elegans</a:t>
                      </a:r>
                      <a:endParaRPr lang="pt-BR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284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MYRISTICACEAE</a:t>
                      </a:r>
                      <a:endParaRPr lang="pt-BR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Virola </a:t>
                      </a:r>
                      <a:r>
                        <a:rPr lang="pt-BR" sz="1600" i="1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gardneri</a:t>
                      </a:r>
                      <a:endParaRPr lang="pt-BR" sz="16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Bicuíba</a:t>
                      </a:r>
                      <a:endParaRPr lang="pt-BR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2411760" y="2041684"/>
            <a:ext cx="66247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723900" indent="-723900"/>
            <a:r>
              <a:rPr lang="pt-BR" sz="1400" b="1" dirty="0" smtClean="0">
                <a:cs typeface="Times New Roman" pitchFamily="18" charset="0"/>
              </a:rPr>
              <a:t>Tabela 3: Espécies amostradas na Floresta ombrófila Densa das Terras Baixas (Mata de Tabuleiro), Linhares (ES) – Estrato arbóreo</a:t>
            </a:r>
            <a:endParaRPr lang="pt-BR" sz="14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997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11" descr="DSC0004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009" y="967417"/>
            <a:ext cx="3762164" cy="282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2853" y="163892"/>
            <a:ext cx="8134881" cy="803526"/>
          </a:xfrm>
        </p:spPr>
        <p:txBody>
          <a:bodyPr>
            <a:normAutofit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Coleta de amostras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788024" y="1196752"/>
            <a:ext cx="3877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/>
              <a:t> </a:t>
            </a:r>
            <a:r>
              <a:rPr lang="pt-BR" sz="2000" dirty="0"/>
              <a:t>Foram coletadas  cerca de 500 gramas folhas  (massa seca) de cada </a:t>
            </a:r>
            <a:r>
              <a:rPr lang="pt-BR" sz="2000" dirty="0" smtClean="0"/>
              <a:t>espécie</a:t>
            </a:r>
            <a:endParaRPr lang="pt-BR" sz="2000" dirty="0"/>
          </a:p>
        </p:txBody>
      </p:sp>
      <p:pic>
        <p:nvPicPr>
          <p:cNvPr id="7" name="Imagem 12" descr="DSC0005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384042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13" descr="DSC0008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6630" y="3487131"/>
            <a:ext cx="3839106" cy="287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461498" y="2633256"/>
            <a:ext cx="3203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As </a:t>
            </a:r>
            <a:r>
              <a:rPr lang="pt-BR" dirty="0"/>
              <a:t>amostras foram </a:t>
            </a:r>
            <a:r>
              <a:rPr lang="pt-BR" dirty="0" smtClean="0"/>
              <a:t>secas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6444208" y="4704556"/>
            <a:ext cx="2562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Embaladas </a:t>
            </a:r>
            <a:r>
              <a:rPr lang="pt-BR" dirty="0"/>
              <a:t>para o transporte</a:t>
            </a:r>
          </a:p>
        </p:txBody>
      </p:sp>
      <p:sp>
        <p:nvSpPr>
          <p:cNvPr id="12" name="Seta para a direita 11"/>
          <p:cNvSpPr/>
          <p:nvPr/>
        </p:nvSpPr>
        <p:spPr>
          <a:xfrm>
            <a:off x="3991262" y="1330851"/>
            <a:ext cx="720080" cy="36381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direita 12"/>
          <p:cNvSpPr/>
          <p:nvPr/>
        </p:nvSpPr>
        <p:spPr>
          <a:xfrm>
            <a:off x="4644008" y="2633137"/>
            <a:ext cx="720080" cy="36381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a direita 13"/>
          <p:cNvSpPr/>
          <p:nvPr/>
        </p:nvSpPr>
        <p:spPr>
          <a:xfrm>
            <a:off x="5796136" y="4845813"/>
            <a:ext cx="720080" cy="36381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84" b="57599"/>
          <a:stretch/>
        </p:blipFill>
        <p:spPr bwMode="auto">
          <a:xfrm>
            <a:off x="3312021" y="908720"/>
            <a:ext cx="5884887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6945" y="44624"/>
            <a:ext cx="7670086" cy="808618"/>
          </a:xfrm>
        </p:spPr>
        <p:txBody>
          <a:bodyPr>
            <a:normAutofit/>
          </a:bodyPr>
          <a:lstStyle/>
          <a:p>
            <a:r>
              <a:rPr lang="pt-BR" sz="4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Extração  de Fitólitos </a:t>
            </a:r>
            <a:endParaRPr lang="es-ES" sz="40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312021" y="908720"/>
            <a:ext cx="5831979" cy="11001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12" descr="outra fot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842"/>
          <a:stretch/>
        </p:blipFill>
        <p:spPr bwMode="auto">
          <a:xfrm>
            <a:off x="0" y="3645024"/>
            <a:ext cx="4630667" cy="300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804448" y="4345102"/>
            <a:ext cx="438068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BR" dirty="0"/>
              <a:t>CAMPOS E LABORIAU 1969; PIPERNO 2006</a:t>
            </a:r>
          </a:p>
        </p:txBody>
      </p:sp>
    </p:spTree>
    <p:extLst>
      <p:ext uri="{BB962C8B-B14F-4D97-AF65-F5344CB8AC3E}">
        <p14:creationId xmlns:p14="http://schemas.microsoft.com/office/powerpoint/2010/main" xmlns="" val="288052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Conteúdo 18"/>
          <p:cNvSpPr>
            <a:spLocks noGrp="1"/>
          </p:cNvSpPr>
          <p:nvPr>
            <p:ph idx="4294967295"/>
          </p:nvPr>
        </p:nvSpPr>
        <p:spPr>
          <a:xfrm>
            <a:off x="0" y="285728"/>
            <a:ext cx="9144000" cy="221457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buNone/>
            </a:pPr>
            <a:r>
              <a:rPr lang="pt-BR" sz="2200" b="1" u="sng" dirty="0" smtClean="0">
                <a:solidFill>
                  <a:srgbClr val="FFFF00"/>
                </a:solidFill>
                <a:latin typeface="Constantia" pitchFamily="18" charset="0"/>
              </a:rPr>
              <a:t>CLASSIFICAÇÃO E CONTAGEM DE FITÓLITOS</a:t>
            </a:r>
          </a:p>
          <a:p>
            <a:endParaRPr lang="pt-BR" sz="2200" dirty="0" smtClean="0">
              <a:latin typeface="Constantia" pitchFamily="18" charset="0"/>
            </a:endParaRPr>
          </a:p>
          <a:p>
            <a:r>
              <a:rPr lang="pt-BR" sz="2200" dirty="0" err="1" smtClean="0">
                <a:latin typeface="Constantia" pitchFamily="18" charset="0"/>
              </a:rPr>
              <a:t>International</a:t>
            </a:r>
            <a:r>
              <a:rPr lang="pt-BR" sz="2200" dirty="0" smtClean="0">
                <a:latin typeface="Constantia" pitchFamily="18" charset="0"/>
              </a:rPr>
              <a:t> </a:t>
            </a:r>
            <a:r>
              <a:rPr lang="pt-BR" sz="2200" dirty="0" err="1" smtClean="0">
                <a:latin typeface="Constantia" pitchFamily="18" charset="0"/>
              </a:rPr>
              <a:t>Code</a:t>
            </a:r>
            <a:r>
              <a:rPr lang="pt-BR" sz="2200" dirty="0" smtClean="0">
                <a:latin typeface="Constantia" pitchFamily="18" charset="0"/>
              </a:rPr>
              <a:t> for </a:t>
            </a:r>
            <a:r>
              <a:rPr lang="pt-BR" sz="2200" dirty="0" err="1" smtClean="0">
                <a:latin typeface="Constantia" pitchFamily="18" charset="0"/>
              </a:rPr>
              <a:t>Phytolith</a:t>
            </a:r>
            <a:r>
              <a:rPr lang="pt-BR" sz="2200" dirty="0" smtClean="0">
                <a:latin typeface="Constantia" pitchFamily="18" charset="0"/>
              </a:rPr>
              <a:t> </a:t>
            </a:r>
            <a:r>
              <a:rPr lang="pt-BR" sz="2200" dirty="0" err="1" smtClean="0">
                <a:latin typeface="Constantia" pitchFamily="18" charset="0"/>
              </a:rPr>
              <a:t>Nomenclature</a:t>
            </a:r>
            <a:r>
              <a:rPr lang="pt-BR" sz="2200" dirty="0" smtClean="0">
                <a:latin typeface="Constantia" pitchFamily="18" charset="0"/>
              </a:rPr>
              <a:t> (</a:t>
            </a:r>
            <a:r>
              <a:rPr lang="pt-BR" sz="2200" dirty="0" err="1" smtClean="0">
                <a:latin typeface="Constantia" pitchFamily="18" charset="0"/>
              </a:rPr>
              <a:t>Madella</a:t>
            </a:r>
            <a:r>
              <a:rPr lang="pt-BR" sz="2200" dirty="0" smtClean="0">
                <a:latin typeface="Constantia" pitchFamily="18" charset="0"/>
              </a:rPr>
              <a:t> </a:t>
            </a:r>
            <a:r>
              <a:rPr lang="pt-BR" sz="2200" dirty="0" err="1" smtClean="0">
                <a:latin typeface="Constantia" pitchFamily="18" charset="0"/>
              </a:rPr>
              <a:t>et</a:t>
            </a:r>
            <a:r>
              <a:rPr lang="pt-BR" sz="2200" dirty="0" smtClean="0">
                <a:latin typeface="Constantia" pitchFamily="18" charset="0"/>
              </a:rPr>
              <a:t> al.,  2005) .</a:t>
            </a:r>
          </a:p>
          <a:p>
            <a:endParaRPr lang="pt-BR" sz="2200" dirty="0" smtClean="0">
              <a:latin typeface="Constantia" pitchFamily="18" charset="0"/>
            </a:endParaRPr>
          </a:p>
          <a:p>
            <a:pPr marL="0" indent="0">
              <a:buNone/>
            </a:pPr>
            <a:endParaRPr lang="pt-BR" sz="2200" dirty="0" smtClean="0">
              <a:latin typeface="Constantia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2500" t="19062" r="6640" b="5000"/>
          <a:stretch>
            <a:fillRect/>
          </a:stretch>
        </p:blipFill>
        <p:spPr bwMode="auto">
          <a:xfrm>
            <a:off x="0" y="1700001"/>
            <a:ext cx="8079486" cy="474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188" y="2429312"/>
            <a:ext cx="5436656" cy="2065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7813" y="3097318"/>
            <a:ext cx="4909740" cy="182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2627784" y="4031797"/>
            <a:ext cx="5338936" cy="119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83562" y="5460609"/>
            <a:ext cx="4992894" cy="92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ângulo 1"/>
          <p:cNvSpPr/>
          <p:nvPr/>
        </p:nvSpPr>
        <p:spPr>
          <a:xfrm>
            <a:off x="2843808" y="6149918"/>
            <a:ext cx="607382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7" indent="723900"/>
            <a:r>
              <a:rPr lang="pt-BR" sz="2000" b="1" dirty="0">
                <a:solidFill>
                  <a:srgbClr val="C00000"/>
                </a:solidFill>
              </a:rPr>
              <a:t>Contagem de acordo com </a:t>
            </a:r>
            <a:r>
              <a:rPr lang="pt-BR" sz="2000" b="1" dirty="0" err="1">
                <a:solidFill>
                  <a:srgbClr val="C00000"/>
                </a:solidFill>
              </a:rPr>
              <a:t>Carnelli</a:t>
            </a:r>
            <a:r>
              <a:rPr lang="pt-BR" sz="2000" b="1" dirty="0">
                <a:solidFill>
                  <a:srgbClr val="C00000"/>
                </a:solidFill>
              </a:rPr>
              <a:t> (2002). </a:t>
            </a:r>
            <a:endParaRPr lang="pt-BR" sz="2000" b="1" dirty="0" smtClean="0">
              <a:solidFill>
                <a:srgbClr val="C00000"/>
              </a:solidFill>
            </a:endParaRPr>
          </a:p>
          <a:p>
            <a:pPr marL="0" lvl="7" indent="723900"/>
            <a:r>
              <a:rPr lang="pt-BR" sz="2000" b="1" dirty="0" smtClean="0">
                <a:solidFill>
                  <a:srgbClr val="C00000"/>
                </a:solidFill>
              </a:rPr>
              <a:t>Mínimo </a:t>
            </a:r>
            <a:r>
              <a:rPr lang="pt-BR" sz="2000" b="1" dirty="0">
                <a:solidFill>
                  <a:srgbClr val="C00000"/>
                </a:solidFill>
              </a:rPr>
              <a:t>de 200 fitólitos por lâmina</a:t>
            </a:r>
          </a:p>
        </p:txBody>
      </p:sp>
    </p:spTree>
    <p:extLst>
      <p:ext uri="{BB962C8B-B14F-4D97-AF65-F5344CB8AC3E}">
        <p14:creationId xmlns:p14="http://schemas.microsoft.com/office/powerpoint/2010/main" xmlns="" val="118900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Conteúdo 18"/>
          <p:cNvSpPr>
            <a:spLocks noGrp="1"/>
          </p:cNvSpPr>
          <p:nvPr>
            <p:ph idx="4294967295"/>
          </p:nvPr>
        </p:nvSpPr>
        <p:spPr>
          <a:xfrm>
            <a:off x="0" y="285728"/>
            <a:ext cx="9144000" cy="221457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buNone/>
            </a:pPr>
            <a:r>
              <a:rPr lang="pt-BR" sz="2200" b="1" dirty="0" smtClean="0">
                <a:solidFill>
                  <a:srgbClr val="FFFF00"/>
                </a:solidFill>
                <a:latin typeface="Constantia" pitchFamily="18" charset="0"/>
              </a:rPr>
              <a:t>SIGNIFCADO TAXONÔMICO</a:t>
            </a:r>
          </a:p>
          <a:p>
            <a:r>
              <a:rPr lang="pt-BR" sz="2200" dirty="0" smtClean="0">
                <a:latin typeface="Constantia" pitchFamily="18" charset="0"/>
              </a:rPr>
              <a:t>Agrupado  de acordo com significado taxonômico de cada grupo: </a:t>
            </a:r>
            <a:r>
              <a:rPr lang="pt-BR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pt-BR" sz="2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Bremond</a:t>
            </a:r>
            <a:r>
              <a:rPr lang="pt-BR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pt-BR" sz="2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et</a:t>
            </a:r>
            <a:r>
              <a:rPr lang="pt-BR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al., (2004 )</a:t>
            </a:r>
            <a:r>
              <a:rPr lang="pt-BR" sz="2200" dirty="0" err="1" smtClean="0">
                <a:latin typeface="Constantia" pitchFamily="18" charset="0"/>
              </a:rPr>
              <a:t>Mulholland</a:t>
            </a:r>
            <a:r>
              <a:rPr lang="pt-BR" sz="2200" dirty="0" smtClean="0">
                <a:latin typeface="Constantia" pitchFamily="18" charset="0"/>
              </a:rPr>
              <a:t> (1989), </a:t>
            </a:r>
            <a:r>
              <a:rPr lang="pt-BR" sz="2200" dirty="0" err="1" smtClean="0">
                <a:latin typeface="Constantia" pitchFamily="18" charset="0"/>
              </a:rPr>
              <a:t>Twiss</a:t>
            </a:r>
            <a:r>
              <a:rPr lang="pt-BR" sz="2200" dirty="0" smtClean="0">
                <a:latin typeface="Constantia" pitchFamily="18" charset="0"/>
              </a:rPr>
              <a:t> (1992) e </a:t>
            </a:r>
            <a:r>
              <a:rPr lang="pt-BR" sz="2200" dirty="0" err="1" smtClean="0">
                <a:latin typeface="Constantia" pitchFamily="18" charset="0"/>
              </a:rPr>
              <a:t>Fredlund</a:t>
            </a:r>
            <a:r>
              <a:rPr lang="pt-BR" sz="2200" dirty="0" smtClean="0">
                <a:latin typeface="Constantia" pitchFamily="18" charset="0"/>
              </a:rPr>
              <a:t> e </a:t>
            </a:r>
            <a:r>
              <a:rPr lang="pt-BR" sz="2200" dirty="0" err="1" smtClean="0">
                <a:latin typeface="Constantia" pitchFamily="18" charset="0"/>
              </a:rPr>
              <a:t>Tieszen</a:t>
            </a:r>
            <a:r>
              <a:rPr lang="pt-BR" sz="2200" dirty="0" smtClean="0">
                <a:latin typeface="Constantia" pitchFamily="18" charset="0"/>
              </a:rPr>
              <a:t> (1994), Alexandre </a:t>
            </a:r>
            <a:r>
              <a:rPr lang="pt-BR" sz="2200" dirty="0" err="1" smtClean="0">
                <a:latin typeface="Constantia" pitchFamily="18" charset="0"/>
              </a:rPr>
              <a:t>et</a:t>
            </a:r>
            <a:r>
              <a:rPr lang="pt-BR" sz="2200" dirty="0" smtClean="0">
                <a:latin typeface="Constantia" pitchFamily="18" charset="0"/>
              </a:rPr>
              <a:t> al. (1997b; 1999), </a:t>
            </a:r>
            <a:r>
              <a:rPr lang="pt-BR" sz="2200" dirty="0" err="1" smtClean="0">
                <a:latin typeface="Constantia" pitchFamily="18" charset="0"/>
              </a:rPr>
              <a:t>Runge</a:t>
            </a:r>
            <a:r>
              <a:rPr lang="pt-BR" sz="2200" dirty="0" smtClean="0">
                <a:latin typeface="Constantia" pitchFamily="18" charset="0"/>
              </a:rPr>
              <a:t> (1999) e </a:t>
            </a:r>
            <a:r>
              <a:rPr lang="pt-BR" sz="2200" dirty="0" err="1" smtClean="0">
                <a:latin typeface="Constantia" pitchFamily="18" charset="0"/>
              </a:rPr>
              <a:t>Parr</a:t>
            </a:r>
            <a:r>
              <a:rPr lang="pt-BR" sz="2200" dirty="0" smtClean="0">
                <a:latin typeface="Constantia" pitchFamily="18" charset="0"/>
              </a:rPr>
              <a:t> e Watson (2007).</a:t>
            </a:r>
            <a:endParaRPr lang="pt-BR" sz="2200" dirty="0">
              <a:latin typeface="Constantia" pitchFamily="18" charset="0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214346" y="6263366"/>
            <a:ext cx="89296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 </a:t>
            </a: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Os nomes foram mantidos em inglês para facilitar a correspondência com a literatura internacional</a:t>
            </a:r>
            <a:endParaRPr kumimoji="0" lang="pt-B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47" y="2226524"/>
            <a:ext cx="8873149" cy="408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ixaDeTexto 1"/>
          <p:cNvSpPr txBox="1"/>
          <p:nvPr/>
        </p:nvSpPr>
        <p:spPr>
          <a:xfrm>
            <a:off x="5292080" y="652497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Calegari, 2008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92978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-27384"/>
            <a:ext cx="8591550" cy="1066801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</a:t>
            </a:r>
            <a:b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Produção de Fitólitos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105096" y="1797446"/>
            <a:ext cx="4106864" cy="436785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pt-BR" sz="2400" dirty="0" smtClean="0"/>
              <a:t>Todas as 23 amostras (21 espécies)  nos estratos herbáceo e arbustivos da FOD, independente da família, apresentaram produção de fitólitos;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endParaRPr lang="pt-BR" sz="2400" dirty="0" smtClean="0"/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pt-BR" sz="2400" dirty="0" smtClean="0"/>
              <a:t>Não existe dependência direta entre produção de cinza final e produção de fitólitos (</a:t>
            </a:r>
            <a:r>
              <a:rPr lang="pt-BR" sz="2400" b="1" dirty="0" smtClean="0">
                <a:solidFill>
                  <a:srgbClr val="FF0000"/>
                </a:solidFill>
              </a:rPr>
              <a:t>Correlação </a:t>
            </a:r>
            <a:r>
              <a:rPr lang="pt-BR" sz="2400" b="1" dirty="0">
                <a:solidFill>
                  <a:srgbClr val="FF0000"/>
                </a:solidFill>
              </a:rPr>
              <a:t>de Pearson </a:t>
            </a:r>
            <a:r>
              <a:rPr lang="pt-BR" sz="2400" b="1" dirty="0" smtClean="0">
                <a:solidFill>
                  <a:srgbClr val="FF0000"/>
                </a:solidFill>
              </a:rPr>
              <a:t>0,346)</a:t>
            </a:r>
            <a:endParaRPr lang="pt-BR" sz="2400" b="1" dirty="0">
              <a:solidFill>
                <a:srgbClr val="FF0000"/>
              </a:solidFill>
            </a:endParaRPr>
          </a:p>
          <a:p>
            <a:pPr algn="just">
              <a:lnSpc>
                <a:spcPct val="90000"/>
              </a:lnSpc>
            </a:pPr>
            <a:endParaRPr lang="pt-BR" sz="2400" dirty="0" smtClean="0"/>
          </a:p>
          <a:p>
            <a:pPr algn="just">
              <a:lnSpc>
                <a:spcPct val="90000"/>
              </a:lnSpc>
            </a:pPr>
            <a:endParaRPr lang="pt-BR" sz="2400" dirty="0" smtClean="0"/>
          </a:p>
          <a:p>
            <a:pPr algn="just">
              <a:lnSpc>
                <a:spcPct val="90000"/>
              </a:lnSpc>
            </a:pPr>
            <a:endParaRPr lang="pt-BR" sz="2400" dirty="0" smtClean="0"/>
          </a:p>
        </p:txBody>
      </p:sp>
      <p:sp>
        <p:nvSpPr>
          <p:cNvPr id="7" name="Retângulo 6"/>
          <p:cNvSpPr/>
          <p:nvPr/>
        </p:nvSpPr>
        <p:spPr>
          <a:xfrm>
            <a:off x="4420898" y="326332"/>
            <a:ext cx="472310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42925" indent="-542925"/>
            <a:r>
              <a:rPr lang="pt-BR" sz="1200" b="1" dirty="0"/>
              <a:t>Tabela 1: Produção de fitólitos pelas espécies dos estratos herbáceo e arbustivos da Floresta Ombrófila Densa das Terras Baixas (Mata de Tabuleiro), município de Linhares (ES).</a:t>
            </a:r>
            <a:endParaRPr lang="pt-BR" sz="1200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87" t="22948" r="56889" b="10490"/>
          <a:stretch/>
        </p:blipFill>
        <p:spPr bwMode="auto">
          <a:xfrm>
            <a:off x="4420898" y="944420"/>
            <a:ext cx="4680520" cy="573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4377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70C0"/>
                </a:solidFill>
              </a:rPr>
              <a:t>Fitólitos</a:t>
            </a: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idx="4294967295"/>
          </p:nvPr>
        </p:nvSpPr>
        <p:spPr>
          <a:xfrm>
            <a:off x="2276240" y="2314581"/>
            <a:ext cx="6410560" cy="1757361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t-BR" sz="4400" i="1" dirty="0" smtClean="0">
                <a:latin typeface="Constantia" pitchFamily="18" charset="0"/>
              </a:rPr>
              <a:t>São corpos de sílica amorfa (SiO</a:t>
            </a:r>
            <a:r>
              <a:rPr lang="pt-BR" sz="4400" i="1" baseline="-25000" dirty="0" smtClean="0">
                <a:latin typeface="Constantia" pitchFamily="18" charset="0"/>
              </a:rPr>
              <a:t>2</a:t>
            </a:r>
            <a:r>
              <a:rPr lang="pt-BR" sz="4400" i="1" dirty="0" smtClean="0">
                <a:latin typeface="Constantia" pitchFamily="18" charset="0"/>
              </a:rPr>
              <a:t>.nH</a:t>
            </a:r>
            <a:r>
              <a:rPr lang="pt-BR" sz="4400" i="1" baseline="-25000" dirty="0" smtClean="0">
                <a:latin typeface="Constantia" pitchFamily="18" charset="0"/>
              </a:rPr>
              <a:t>2</a:t>
            </a:r>
            <a:r>
              <a:rPr lang="pt-BR" sz="4400" i="1" dirty="0" smtClean="0">
                <a:latin typeface="Constantia" pitchFamily="18" charset="0"/>
              </a:rPr>
              <a:t>0) produzidos por plantas ao longo dos seus ciclo vegetativos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1625941" cy="186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05064"/>
            <a:ext cx="3041328" cy="200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3647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</a:t>
            </a:r>
            <a:b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Produção de Fitólitos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5496" y="1484784"/>
            <a:ext cx="3347863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400" dirty="0" smtClean="0"/>
              <a:t>Das 11 espécies apenas 4 </a:t>
            </a:r>
            <a:r>
              <a:rPr lang="pt-BR" sz="2400" dirty="0"/>
              <a:t>espécies não produziram fitólitos identificáveis</a:t>
            </a:r>
          </a:p>
          <a:p>
            <a:endParaRPr lang="pt-BR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2400" dirty="0" smtClean="0"/>
              <a:t>Diferenças nos teores de cinza refletem as diferenças fisiológicas das plantas </a:t>
            </a:r>
            <a:r>
              <a:rPr lang="pt-BR" sz="2400" b="1" dirty="0" smtClean="0">
                <a:solidFill>
                  <a:srgbClr val="FF0000"/>
                </a:solidFill>
              </a:rPr>
              <a:t>(Correlação </a:t>
            </a:r>
            <a:r>
              <a:rPr lang="pt-BR" sz="2400" b="1" dirty="0">
                <a:solidFill>
                  <a:srgbClr val="FF0000"/>
                </a:solidFill>
              </a:rPr>
              <a:t>de Pearson </a:t>
            </a:r>
            <a:r>
              <a:rPr lang="pt-BR" sz="2400" b="1" dirty="0" smtClean="0">
                <a:solidFill>
                  <a:srgbClr val="FF0000"/>
                </a:solidFill>
              </a:rPr>
              <a:t>0,369)</a:t>
            </a:r>
          </a:p>
          <a:p>
            <a:endParaRPr lang="pt-BR" sz="2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t-BR" sz="2400" dirty="0" smtClean="0"/>
              <a:t>Produção variada </a:t>
            </a:r>
            <a:r>
              <a:rPr lang="pt-BR" sz="2400" dirty="0" err="1" smtClean="0"/>
              <a:t>intra</a:t>
            </a:r>
            <a:r>
              <a:rPr lang="pt-BR" sz="2400" dirty="0" smtClean="0"/>
              <a:t> e entre famílias</a:t>
            </a:r>
            <a:endParaRPr lang="pt-BR" sz="2400" dirty="0"/>
          </a:p>
        </p:txBody>
      </p:sp>
      <p:sp>
        <p:nvSpPr>
          <p:cNvPr id="9" name="Retângulo 8"/>
          <p:cNvSpPr/>
          <p:nvPr/>
        </p:nvSpPr>
        <p:spPr>
          <a:xfrm>
            <a:off x="3419871" y="1412776"/>
            <a:ext cx="5256585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1400" b="1" dirty="0"/>
              <a:t>Tabela 2: Produção de fitólitos pelas espécies do estratos arbóreo da Floresta Ombrófila Densa das Terras Baixas (Mata de Tabuleiro), município de Linhares (ES)</a:t>
            </a:r>
            <a:r>
              <a:rPr lang="pt-BR" sz="1400" dirty="0"/>
              <a:t>.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20" t="25092" r="33315" b="10345"/>
          <a:stretch/>
        </p:blipFill>
        <p:spPr bwMode="auto">
          <a:xfrm>
            <a:off x="3419871" y="2086124"/>
            <a:ext cx="5256585" cy="447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3563888" y="2780928"/>
            <a:ext cx="482453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563888" y="4322289"/>
            <a:ext cx="4752528" cy="6188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3563888" y="5207792"/>
            <a:ext cx="4752528" cy="2374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8242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54473" y="6413266"/>
            <a:ext cx="7038007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Ausente  (+) Rara (-): menos que 10 fitólitos; Pouca: (</a:t>
            </a:r>
            <a:r>
              <a:rPr lang="pt-BR" sz="1000" dirty="0" smtClean="0">
                <a:latin typeface="Calibri"/>
                <a:ea typeface="Calibri"/>
                <a:cs typeface="Times New Roman"/>
              </a:rPr>
              <a:t>●)</a:t>
            </a: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de 11 a 100 fitólitos; Média</a:t>
            </a:r>
            <a:r>
              <a:rPr lang="pt-BR" sz="1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pt-BR" sz="1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pt-BR" sz="1000" dirty="0" smtClean="0">
                <a:latin typeface="Calibri"/>
                <a:ea typeface="Calibri"/>
                <a:cs typeface="Times New Roman"/>
              </a:rPr>
              <a:t>●●)</a:t>
            </a: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101 a 300 fitólitos; Abundante: (</a:t>
            </a:r>
            <a:r>
              <a:rPr lang="pt-BR" sz="1000" dirty="0">
                <a:latin typeface="Calibri"/>
                <a:ea typeface="Calibri"/>
                <a:cs typeface="Times New Roman"/>
              </a:rPr>
              <a:t>●●●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 acima de 301 fitólitos;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8251" y="1700808"/>
            <a:ext cx="1828180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pt-BR" dirty="0"/>
              <a:t>Não existe dependência direta entre produção de cinza final e produção de fitólitos (</a:t>
            </a:r>
            <a:r>
              <a:rPr lang="pt-BR" b="1" dirty="0">
                <a:solidFill>
                  <a:srgbClr val="FF0000"/>
                </a:solidFill>
              </a:rPr>
              <a:t>Correlação de Pearson </a:t>
            </a:r>
            <a:r>
              <a:rPr lang="pt-BR" b="1" dirty="0" smtClean="0">
                <a:solidFill>
                  <a:srgbClr val="FF0000"/>
                </a:solidFill>
              </a:rPr>
              <a:t>0,309)</a:t>
            </a:r>
            <a:endParaRPr lang="pt-BR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46899259"/>
              </p:ext>
            </p:extLst>
          </p:nvPr>
        </p:nvGraphicFramePr>
        <p:xfrm>
          <a:off x="1854473" y="1604190"/>
          <a:ext cx="7038007" cy="48652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9604"/>
                <a:gridCol w="1519604"/>
                <a:gridCol w="1232475"/>
                <a:gridCol w="1383162"/>
                <a:gridCol w="1383162"/>
              </a:tblGrid>
              <a:tr h="652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Família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Espécie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Partes da Planta 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Cinza Final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(% Massa seca)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Produção de 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Fitólitos *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err="1">
                          <a:solidFill>
                            <a:schemeClr val="tx1"/>
                          </a:solidFill>
                          <a:effectLst/>
                        </a:rPr>
                        <a:t>Anacardiaceae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555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i="1" dirty="0">
                          <a:solidFill>
                            <a:schemeClr val="tx1"/>
                          </a:solidFill>
                          <a:effectLst/>
                        </a:rPr>
                        <a:t>S. cf. </a:t>
                      </a:r>
                      <a:r>
                        <a:rPr lang="pt-BR" sz="1400" i="1" dirty="0" err="1">
                          <a:solidFill>
                            <a:schemeClr val="tx1"/>
                          </a:solidFill>
                          <a:effectLst/>
                        </a:rPr>
                        <a:t>macrocarpa</a:t>
                      </a:r>
                      <a:endParaRPr lang="pt-BR" sz="140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Folha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1,67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●●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err="1">
                          <a:solidFill>
                            <a:schemeClr val="tx1"/>
                          </a:solidFill>
                          <a:effectLst/>
                        </a:rPr>
                        <a:t>Bombacaceae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i="1">
                          <a:solidFill>
                            <a:schemeClr val="tx1"/>
                          </a:solidFill>
                          <a:effectLst/>
                        </a:rPr>
                        <a:t>Q. penduliflora</a:t>
                      </a:r>
                      <a:endParaRPr lang="pt-BR" sz="1400" i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Folha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0,41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●●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45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err="1">
                          <a:solidFill>
                            <a:schemeClr val="tx1"/>
                          </a:solidFill>
                          <a:effectLst/>
                        </a:rPr>
                        <a:t>Burseraceae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</a:rPr>
                        <a:t>P.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</a:rPr>
                        <a:t>aff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</a:rPr>
                        <a:t>Warmegianum</a:t>
                      </a:r>
                      <a:endParaRPr lang="pt-BR" sz="140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Folha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2,20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●●●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err="1">
                          <a:solidFill>
                            <a:schemeClr val="tx1"/>
                          </a:solidFill>
                          <a:effectLst/>
                        </a:rPr>
                        <a:t>Combretaceae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</a:rPr>
                        <a:t>T.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</a:rPr>
                        <a:t>kuhlmannii</a:t>
                      </a:r>
                      <a:endParaRPr lang="pt-BR" sz="140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Folha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1,76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●●●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err="1">
                          <a:solidFill>
                            <a:schemeClr val="tx1"/>
                          </a:solidFill>
                          <a:effectLst/>
                        </a:rPr>
                        <a:t>Erythroxylaceae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i="1" dirty="0">
                          <a:solidFill>
                            <a:schemeClr val="tx1"/>
                          </a:solidFill>
                          <a:effectLst/>
                        </a:rPr>
                        <a:t>E. </a:t>
                      </a:r>
                      <a:r>
                        <a:rPr lang="pt-BR" sz="1400" i="1" dirty="0" err="1">
                          <a:solidFill>
                            <a:schemeClr val="tx1"/>
                          </a:solidFill>
                          <a:effectLst/>
                        </a:rPr>
                        <a:t>columbinum</a:t>
                      </a:r>
                      <a:endParaRPr lang="pt-BR" sz="140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Folha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3,47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●●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833">
                <a:tc row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err="1">
                          <a:solidFill>
                            <a:schemeClr val="tx1"/>
                          </a:solidFill>
                          <a:effectLst/>
                        </a:rPr>
                        <a:t>Fabaceae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i="1" dirty="0">
                          <a:solidFill>
                            <a:schemeClr val="tx1"/>
                          </a:solidFill>
                          <a:effectLst/>
                        </a:rPr>
                        <a:t>D. guianense</a:t>
                      </a:r>
                      <a:endParaRPr lang="pt-BR" sz="140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Folha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2,54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●●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83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i="1" dirty="0">
                          <a:solidFill>
                            <a:schemeClr val="tx1"/>
                          </a:solidFill>
                          <a:effectLst/>
                        </a:rPr>
                        <a:t>H. rubriflora</a:t>
                      </a:r>
                      <a:endParaRPr lang="pt-BR" sz="140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Folha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0,39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●●●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83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i="1" dirty="0">
                          <a:solidFill>
                            <a:schemeClr val="tx1"/>
                          </a:solidFill>
                          <a:effectLst/>
                        </a:rPr>
                        <a:t>L. </a:t>
                      </a:r>
                      <a:r>
                        <a:rPr lang="pt-BR" sz="1400" i="1" dirty="0" err="1">
                          <a:solidFill>
                            <a:schemeClr val="tx1"/>
                          </a:solidFill>
                          <a:effectLst/>
                        </a:rPr>
                        <a:t>cultratus</a:t>
                      </a:r>
                      <a:endParaRPr lang="pt-BR" sz="140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Folha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0,89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●●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83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i="1" dirty="0">
                          <a:solidFill>
                            <a:schemeClr val="tx1"/>
                          </a:solidFill>
                          <a:effectLst/>
                        </a:rPr>
                        <a:t>M. braúna</a:t>
                      </a:r>
                      <a:endParaRPr lang="pt-BR" sz="140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Folha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0,04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●●●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83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i="1" dirty="0">
                          <a:solidFill>
                            <a:schemeClr val="tx1"/>
                          </a:solidFill>
                          <a:effectLst/>
                        </a:rPr>
                        <a:t>M. </a:t>
                      </a:r>
                      <a:r>
                        <a:rPr lang="pt-BR" sz="1400" i="1" dirty="0" err="1">
                          <a:solidFill>
                            <a:schemeClr val="tx1"/>
                          </a:solidFill>
                          <a:effectLst/>
                        </a:rPr>
                        <a:t>papillanthera</a:t>
                      </a:r>
                      <a:endParaRPr lang="pt-BR" sz="140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Folha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1,88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●●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err="1">
                          <a:solidFill>
                            <a:schemeClr val="tx1"/>
                          </a:solidFill>
                          <a:effectLst/>
                        </a:rPr>
                        <a:t>Lauraceae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i="1" dirty="0">
                          <a:solidFill>
                            <a:schemeClr val="tx1"/>
                          </a:solidFill>
                          <a:effectLst/>
                        </a:rPr>
                        <a:t>O. </a:t>
                      </a:r>
                      <a:r>
                        <a:rPr lang="pt-BR" sz="1400" i="1" dirty="0" err="1">
                          <a:solidFill>
                            <a:schemeClr val="tx1"/>
                          </a:solidFill>
                          <a:effectLst/>
                        </a:rPr>
                        <a:t>elegans</a:t>
                      </a:r>
                      <a:endParaRPr lang="pt-BR" sz="140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Folha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0,73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●●●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err="1">
                          <a:solidFill>
                            <a:schemeClr val="tx1"/>
                          </a:solidFill>
                          <a:effectLst/>
                        </a:rPr>
                        <a:t>Myristicaceae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i="1" dirty="0">
                          <a:solidFill>
                            <a:schemeClr val="tx1"/>
                          </a:solidFill>
                          <a:effectLst/>
                        </a:rPr>
                        <a:t>V. </a:t>
                      </a:r>
                      <a:r>
                        <a:rPr lang="pt-BR" sz="1400" i="1" dirty="0" err="1">
                          <a:solidFill>
                            <a:schemeClr val="tx1"/>
                          </a:solidFill>
                          <a:effectLst/>
                        </a:rPr>
                        <a:t>gardneri</a:t>
                      </a:r>
                      <a:endParaRPr lang="pt-BR" sz="140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Folha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0,34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●●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1854473" y="1105580"/>
            <a:ext cx="703800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1400" b="1" dirty="0"/>
              <a:t>Tabela 2: Produção de fitólitos pelas espécies do estratos arbóreo da Floresta Ombrófila Densa das Terras Baixas (Mata de Tabuleiro), município de Linhares (ES)</a:t>
            </a:r>
            <a:r>
              <a:rPr lang="pt-BR" sz="1400" dirty="0"/>
              <a:t>.</a:t>
            </a: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276225" y="-27384"/>
            <a:ext cx="8591550" cy="1066801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</a:t>
            </a:r>
            <a:b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Produção de Fitólitos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462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91550" cy="746721"/>
          </a:xfrm>
        </p:spPr>
        <p:txBody>
          <a:bodyPr>
            <a:normAutofit/>
          </a:bodyPr>
          <a:lstStyle/>
          <a:p>
            <a:r>
              <a:rPr lang="pt-BR" dirty="0" smtClean="0"/>
              <a:t>Produção de Fitólitos</a:t>
            </a:r>
            <a:endParaRPr lang="pt-BR" dirty="0"/>
          </a:p>
        </p:txBody>
      </p:sp>
      <p:graphicFrame>
        <p:nvGraphicFramePr>
          <p:cNvPr id="9" name="Espaço Reservado para Conteúdo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1083615545"/>
              </p:ext>
            </p:extLst>
          </p:nvPr>
        </p:nvGraphicFramePr>
        <p:xfrm>
          <a:off x="524222" y="1700808"/>
          <a:ext cx="7432154" cy="4101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5622"/>
                <a:gridCol w="1469133"/>
                <a:gridCol w="1469133"/>
                <a:gridCol w="1469133"/>
                <a:gridCol w="1469133"/>
              </a:tblGrid>
              <a:tr h="21846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Número de </a:t>
                      </a:r>
                      <a:r>
                        <a:rPr lang="pt-BR" sz="1800" dirty="0" err="1">
                          <a:effectLst/>
                        </a:rPr>
                        <a:t>Morfotipos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Frequência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%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 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218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 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2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8,7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 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218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 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2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8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34,8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 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218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 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3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4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17,4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 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218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 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4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4,3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 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218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 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5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6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26,01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 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218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 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6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2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8,7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 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218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Total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 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23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100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 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218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Média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</a:rPr>
                        <a:t>3</a:t>
                      </a:r>
                      <a:r>
                        <a:rPr lang="pt-BR" sz="1800" baseline="0" dirty="0" smtClean="0">
                          <a:effectLst/>
                        </a:rPr>
                        <a:t> </a:t>
                      </a:r>
                      <a:r>
                        <a:rPr lang="pt-BR" sz="1800" dirty="0" err="1" smtClean="0">
                          <a:effectLst/>
                        </a:rPr>
                        <a:t>morfotipos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218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Moda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</a:rPr>
                        <a:t>2</a:t>
                      </a:r>
                      <a:r>
                        <a:rPr lang="pt-BR" sz="1800" baseline="0" dirty="0" smtClean="0">
                          <a:effectLst/>
                        </a:rPr>
                        <a:t> </a:t>
                      </a:r>
                      <a:r>
                        <a:rPr lang="pt-BR" sz="1800" dirty="0" err="1" smtClean="0">
                          <a:effectLst/>
                        </a:rPr>
                        <a:t>morfotipo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218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Mínimo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</a:rPr>
                        <a:t>1</a:t>
                      </a:r>
                      <a:r>
                        <a:rPr lang="pt-BR" sz="1800" baseline="0" dirty="0" smtClean="0">
                          <a:effectLst/>
                        </a:rPr>
                        <a:t> </a:t>
                      </a:r>
                      <a:r>
                        <a:rPr lang="pt-BR" sz="1800" dirty="0" err="1" smtClean="0">
                          <a:effectLst/>
                        </a:rPr>
                        <a:t>morfotipo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218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Máximo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</a:rPr>
                        <a:t>6 </a:t>
                      </a:r>
                      <a:r>
                        <a:rPr lang="pt-BR" sz="1800" dirty="0" err="1" smtClean="0">
                          <a:effectLst/>
                        </a:rPr>
                        <a:t>Morfotipos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218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Desvio Padrão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1,7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</a:tbl>
          </a:graphicData>
        </a:graphic>
      </p:graphicFrame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276225" y="1268760"/>
            <a:ext cx="4248150" cy="509587"/>
          </a:xfrm>
        </p:spPr>
        <p:txBody>
          <a:bodyPr>
            <a:normAutofit/>
          </a:bodyPr>
          <a:lstStyle/>
          <a:p>
            <a:r>
              <a:rPr lang="pt-BR" b="1" dirty="0" smtClean="0"/>
              <a:t>Estrato Herbáceo e Arbustivo</a:t>
            </a:r>
            <a:endParaRPr lang="pt-BR" b="1" dirty="0"/>
          </a:p>
        </p:txBody>
      </p:sp>
      <p:sp>
        <p:nvSpPr>
          <p:cNvPr id="11" name="Retângulo 10"/>
          <p:cNvSpPr/>
          <p:nvPr/>
        </p:nvSpPr>
        <p:spPr>
          <a:xfrm>
            <a:off x="395536" y="764704"/>
            <a:ext cx="6585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- Variabilidade </a:t>
            </a:r>
            <a:r>
              <a:rPr lang="pt-BR" dirty="0"/>
              <a:t>no número de fitólitos produzidos por amostras e estatística descritiva do número de fitólitos produzidos.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108398" y="2057766"/>
            <a:ext cx="2952328" cy="18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259632" y="5805264"/>
            <a:ext cx="7635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Algumas famílias apresentaram maior diversidade de </a:t>
            </a:r>
            <a:r>
              <a:rPr lang="pt-BR" dirty="0" err="1" smtClean="0"/>
              <a:t>morfotipos</a:t>
            </a:r>
            <a:r>
              <a:rPr lang="pt-BR" dirty="0" smtClean="0"/>
              <a:t> </a:t>
            </a:r>
          </a:p>
          <a:p>
            <a:r>
              <a:rPr lang="pt-BR" dirty="0" smtClean="0"/>
              <a:t>Ex.: -  </a:t>
            </a:r>
            <a:r>
              <a:rPr lang="pt-BR" dirty="0" err="1" smtClean="0"/>
              <a:t>Cyperaceae</a:t>
            </a:r>
            <a:r>
              <a:rPr lang="pt-BR" dirty="0" smtClean="0"/>
              <a:t> e </a:t>
            </a:r>
            <a:r>
              <a:rPr lang="pt-BR" dirty="0" err="1" smtClean="0"/>
              <a:t>Poaceae</a:t>
            </a:r>
            <a:r>
              <a:rPr lang="pt-BR" dirty="0" smtClean="0"/>
              <a:t> </a:t>
            </a:r>
          </a:p>
          <a:p>
            <a:r>
              <a:rPr lang="pt-BR" dirty="0" smtClean="0"/>
              <a:t>Produzem </a:t>
            </a:r>
            <a:r>
              <a:rPr lang="pt-BR" dirty="0" err="1" smtClean="0"/>
              <a:t>fitóltios</a:t>
            </a:r>
            <a:r>
              <a:rPr lang="pt-BR" dirty="0" smtClean="0"/>
              <a:t> com significado taxonômico e permanecem no solo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19085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2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337409" y="11348"/>
            <a:ext cx="2472553" cy="7099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>
              <a:defRPr/>
            </a:pPr>
            <a:r>
              <a:rPr lang="en-US" sz="2400" b="1" dirty="0" err="1" smtClean="0">
                <a:solidFill>
                  <a:schemeClr val="accent3"/>
                </a:solidFill>
              </a:rPr>
              <a:t>Cypereaceae</a:t>
            </a:r>
            <a:endParaRPr lang="pt-BR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192000" y="693736"/>
            <a:ext cx="8461251" cy="1007072"/>
          </a:xfrm>
          <a:prstGeom prst="rect">
            <a:avLst/>
          </a:prstGeom>
        </p:spPr>
        <p:txBody>
          <a:bodyPr/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dirty="0" smtClean="0"/>
          </a:p>
        </p:txBody>
      </p:sp>
      <p:pic>
        <p:nvPicPr>
          <p:cNvPr id="9" name="Picture 5" descr="C:\Users\fernanda\Documents\fotos fitólitos editadas\amostra 04\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578" y="2924944"/>
            <a:ext cx="224973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C:\Users\fernanda\Documents\fotos fitólitos editadas\amostra 14D\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9" y="4765208"/>
            <a:ext cx="1764614" cy="2092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C:\Users\fernanda\Documents\fotos fitólitos editadas\amostra 18B\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014" y="4748469"/>
            <a:ext cx="1406948" cy="133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C:\Users\fernanda\Documents\fotos fitólitos editadas\amostra 12\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1638230"/>
            <a:ext cx="1627187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C:\Users\fernanda\Documents\fotos fitólitos editadas\amostra 12\0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9234" y="1614960"/>
            <a:ext cx="1620529" cy="146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1343610" y="42117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 err="1"/>
              <a:t>conical</a:t>
            </a:r>
            <a:r>
              <a:rPr lang="pt-BR" i="1" dirty="0"/>
              <a:t> </a:t>
            </a:r>
            <a:r>
              <a:rPr lang="pt-BR" i="1" dirty="0" err="1"/>
              <a:t>echinate</a:t>
            </a:r>
            <a:r>
              <a:rPr lang="pt-BR" i="1" dirty="0"/>
              <a:t> base </a:t>
            </a:r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1771979" y="6237312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 smtClean="0"/>
              <a:t>Conical</a:t>
            </a:r>
            <a:endParaRPr lang="pt-BR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89" t="30604" r="32630" b="13793"/>
          <a:stretch/>
        </p:blipFill>
        <p:spPr bwMode="auto">
          <a:xfrm>
            <a:off x="4716016" y="1262472"/>
            <a:ext cx="3185515" cy="28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91308" y="71541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</a:rPr>
              <a:t>: </a:t>
            </a:r>
            <a:r>
              <a:rPr lang="pt-BR" dirty="0"/>
              <a:t>~ 75% das amostras das espécies apresentaram produção de formas em cones </a:t>
            </a: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5076056" y="63757"/>
            <a:ext cx="2472553" cy="7099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>
              <a:defRPr/>
            </a:pPr>
            <a:r>
              <a:rPr lang="en-US" sz="2400" b="1" dirty="0" err="1" smtClean="0">
                <a:solidFill>
                  <a:schemeClr val="accent3"/>
                </a:solidFill>
              </a:rPr>
              <a:t>Poaceae</a:t>
            </a:r>
            <a:endParaRPr lang="pt-BR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491173" y="443304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dirty="0"/>
              <a:t>O </a:t>
            </a:r>
            <a:r>
              <a:rPr lang="pt-BR" i="1" dirty="0" err="1"/>
              <a:t>Trapeziform</a:t>
            </a:r>
            <a:r>
              <a:rPr lang="pt-BR" i="1" dirty="0"/>
              <a:t> </a:t>
            </a:r>
            <a:r>
              <a:rPr lang="pt-BR" i="1" dirty="0" err="1" smtClean="0"/>
              <a:t>polylobate</a:t>
            </a:r>
            <a:r>
              <a:rPr lang="pt-BR" i="1" dirty="0" smtClean="0"/>
              <a:t> - </a:t>
            </a:r>
            <a:r>
              <a:rPr lang="pt-BR" dirty="0" smtClean="0"/>
              <a:t>principal </a:t>
            </a:r>
            <a:r>
              <a:rPr lang="pt-BR" dirty="0" err="1"/>
              <a:t>morfotipo</a:t>
            </a:r>
            <a:r>
              <a:rPr lang="pt-BR" dirty="0"/>
              <a:t> encontrado nas folhas da </a:t>
            </a:r>
            <a:r>
              <a:rPr lang="pt-BR" dirty="0" err="1"/>
              <a:t>Poaceae</a:t>
            </a:r>
            <a:r>
              <a:rPr lang="pt-BR" dirty="0"/>
              <a:t> </a:t>
            </a:r>
            <a:r>
              <a:rPr lang="pt-BR" i="1" dirty="0" err="1"/>
              <a:t>Olyra</a:t>
            </a:r>
            <a:r>
              <a:rPr lang="pt-BR" i="1" dirty="0"/>
              <a:t> latifólia </a:t>
            </a:r>
            <a:r>
              <a:rPr lang="pt-BR" dirty="0"/>
              <a:t>e representa (91% </a:t>
            </a:r>
            <a:r>
              <a:rPr lang="pt-BR" dirty="0" smtClean="0"/>
              <a:t>)</a:t>
            </a:r>
          </a:p>
          <a:p>
            <a:pPr algn="just"/>
            <a:endParaRPr lang="pt-BR" dirty="0"/>
          </a:p>
          <a:p>
            <a:pPr algn="just"/>
            <a:r>
              <a:rPr lang="pt-BR" i="1" dirty="0" smtClean="0"/>
              <a:t>Também foram </a:t>
            </a:r>
            <a:r>
              <a:rPr lang="pt-BR" i="1" dirty="0" err="1" smtClean="0"/>
              <a:t>identicados</a:t>
            </a:r>
            <a:r>
              <a:rPr lang="pt-BR" i="1" dirty="0" smtClean="0"/>
              <a:t>: cruz (</a:t>
            </a:r>
            <a:r>
              <a:rPr lang="pt-BR" i="1" dirty="0" err="1" smtClean="0"/>
              <a:t>cross</a:t>
            </a:r>
            <a:r>
              <a:rPr lang="pt-BR" i="1" dirty="0"/>
              <a:t>)</a:t>
            </a:r>
            <a:r>
              <a:rPr lang="pt-BR" dirty="0" smtClean="0"/>
              <a:t>, forma cilíndricas </a:t>
            </a:r>
            <a:r>
              <a:rPr lang="pt-BR" dirty="0"/>
              <a:t>(</a:t>
            </a:r>
            <a:r>
              <a:rPr lang="pt-BR" i="1" dirty="0" err="1"/>
              <a:t>cilyndrical</a:t>
            </a:r>
            <a:r>
              <a:rPr lang="pt-BR" i="1" dirty="0"/>
              <a:t>)</a:t>
            </a:r>
            <a:r>
              <a:rPr lang="pt-BR" dirty="0"/>
              <a:t>, e a </a:t>
            </a:r>
            <a:r>
              <a:rPr lang="pt-BR" i="1" dirty="0"/>
              <a:t>globular </a:t>
            </a:r>
            <a:r>
              <a:rPr lang="pt-BR" i="1" dirty="0" err="1"/>
              <a:t>sinuate</a:t>
            </a:r>
            <a:r>
              <a:rPr lang="pt-BR" i="1" dirty="0"/>
              <a:t> </a:t>
            </a:r>
            <a:r>
              <a:rPr lang="pt-BR" i="1" dirty="0" err="1" smtClean="0"/>
              <a:t>small</a:t>
            </a:r>
            <a:endParaRPr lang="pt-BR" dirty="0"/>
          </a:p>
        </p:txBody>
      </p:sp>
      <p:sp>
        <p:nvSpPr>
          <p:cNvPr id="20" name="Retângulo 19"/>
          <p:cNvSpPr/>
          <p:nvPr/>
        </p:nvSpPr>
        <p:spPr>
          <a:xfrm>
            <a:off x="6948264" y="2339588"/>
            <a:ext cx="667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 err="1"/>
              <a:t>cross</a:t>
            </a:r>
            <a:endParaRPr lang="pt-BR" dirty="0"/>
          </a:p>
        </p:txBody>
      </p:sp>
      <p:sp>
        <p:nvSpPr>
          <p:cNvPr id="21" name="Retângulo 20"/>
          <p:cNvSpPr/>
          <p:nvPr/>
        </p:nvSpPr>
        <p:spPr>
          <a:xfrm>
            <a:off x="5744461" y="3995772"/>
            <a:ext cx="2389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 err="1"/>
              <a:t>Trapeziform</a:t>
            </a:r>
            <a:r>
              <a:rPr lang="pt-BR" i="1" dirty="0"/>
              <a:t> </a:t>
            </a:r>
            <a:r>
              <a:rPr lang="pt-BR" i="1" dirty="0" err="1"/>
              <a:t>polylobate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76669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sz="quarter" idx="14"/>
          </p:nvPr>
        </p:nvSpPr>
        <p:spPr>
          <a:xfrm>
            <a:off x="32007" y="1226186"/>
            <a:ext cx="4539993" cy="5227149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pt-BR" dirty="0"/>
              <a:t>60% das espécies dessa família produziram </a:t>
            </a:r>
            <a:r>
              <a:rPr lang="pt-BR" b="1" dirty="0"/>
              <a:t>g</a:t>
            </a:r>
            <a:r>
              <a:rPr lang="pt-BR" b="1" i="1" dirty="0"/>
              <a:t>lobular</a:t>
            </a:r>
            <a:r>
              <a:rPr lang="pt-BR" i="1" dirty="0"/>
              <a:t> </a:t>
            </a:r>
            <a:r>
              <a:rPr lang="pt-BR" b="1" i="1" dirty="0" err="1" smtClean="0"/>
              <a:t>echinate</a:t>
            </a:r>
            <a:endParaRPr lang="pt-BR" b="1" i="1" dirty="0" smtClean="0"/>
          </a:p>
          <a:p>
            <a:pPr marL="457200" indent="-457200">
              <a:buFontTx/>
              <a:buChar char="-"/>
            </a:pPr>
            <a:endParaRPr lang="pt-BR" b="1" i="1" dirty="0"/>
          </a:p>
          <a:p>
            <a:pPr marL="457200" indent="-457200">
              <a:buFontTx/>
              <a:buChar char="-"/>
            </a:pPr>
            <a:r>
              <a:rPr lang="pt-BR" dirty="0"/>
              <a:t>30% produzem </a:t>
            </a:r>
            <a:r>
              <a:rPr lang="pt-BR" b="1" i="1" dirty="0" err="1"/>
              <a:t>conical</a:t>
            </a:r>
            <a:r>
              <a:rPr lang="pt-BR" i="1" dirty="0"/>
              <a:t> </a:t>
            </a:r>
            <a:r>
              <a:rPr lang="pt-BR" b="1" i="1" dirty="0" err="1"/>
              <a:t>echinate</a:t>
            </a:r>
            <a:r>
              <a:rPr lang="pt-BR" i="1" dirty="0"/>
              <a:t> </a:t>
            </a:r>
            <a:r>
              <a:rPr lang="pt-BR" i="1" dirty="0" smtClean="0"/>
              <a:t>base</a:t>
            </a:r>
          </a:p>
          <a:p>
            <a:pPr marL="457200" indent="-457200">
              <a:buFontTx/>
              <a:buChar char="-"/>
            </a:pPr>
            <a:endParaRPr lang="pt-BR" i="1" dirty="0"/>
          </a:p>
          <a:p>
            <a:pPr marL="457200" indent="-457200">
              <a:buFontTx/>
              <a:buChar char="-"/>
            </a:pPr>
            <a:r>
              <a:rPr lang="pt-BR" dirty="0"/>
              <a:t>10% produzem </a:t>
            </a:r>
            <a:r>
              <a:rPr lang="pt-BR" b="1" i="1" dirty="0" err="1"/>
              <a:t>elongate</a:t>
            </a:r>
            <a:r>
              <a:rPr lang="pt-BR" i="1" dirty="0"/>
              <a:t> </a:t>
            </a:r>
            <a:r>
              <a:rPr lang="pt-BR" b="1" i="1" dirty="0" err="1" smtClean="0"/>
              <a:t>crenate</a:t>
            </a:r>
            <a:endParaRPr lang="pt-BR" i="1" dirty="0"/>
          </a:p>
          <a:p>
            <a:pPr marL="457200" indent="-457200">
              <a:buFontTx/>
              <a:buChar char="-"/>
            </a:pPr>
            <a:endParaRPr lang="pt-BR" dirty="0"/>
          </a:p>
          <a:p>
            <a:pPr marL="457200" indent="-457200">
              <a:buFontTx/>
              <a:buChar char="-"/>
            </a:pPr>
            <a:r>
              <a:rPr lang="pt-BR" dirty="0" smtClean="0"/>
              <a:t>O </a:t>
            </a:r>
            <a:r>
              <a:rPr lang="pt-BR" dirty="0" err="1" smtClean="0"/>
              <a:t>morfotipo</a:t>
            </a:r>
            <a:r>
              <a:rPr lang="pt-BR" dirty="0" smtClean="0"/>
              <a:t> </a:t>
            </a:r>
            <a:r>
              <a:rPr lang="pt-BR" b="1" i="1" dirty="0" smtClean="0"/>
              <a:t>globular</a:t>
            </a:r>
            <a:r>
              <a:rPr lang="pt-BR" i="1" dirty="0" smtClean="0"/>
              <a:t> </a:t>
            </a:r>
            <a:r>
              <a:rPr lang="pt-BR" b="1" i="1" dirty="0" err="1" smtClean="0"/>
              <a:t>echinate</a:t>
            </a:r>
            <a:r>
              <a:rPr lang="pt-BR" i="1" dirty="0"/>
              <a:t> </a:t>
            </a:r>
            <a:r>
              <a:rPr lang="pt-BR" i="1" dirty="0" smtClean="0"/>
              <a:t>apresentou grandes </a:t>
            </a:r>
            <a:r>
              <a:rPr lang="pt-BR" dirty="0" smtClean="0"/>
              <a:t>variações </a:t>
            </a:r>
            <a:r>
              <a:rPr lang="pt-BR" dirty="0"/>
              <a:t>no grau de esfericidade e </a:t>
            </a:r>
            <a:r>
              <a:rPr lang="pt-BR" dirty="0" smtClean="0"/>
              <a:t>diâmetro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276225" y="476672"/>
            <a:ext cx="4248150" cy="509587"/>
          </a:xfrm>
        </p:spPr>
        <p:txBody>
          <a:bodyPr/>
          <a:lstStyle/>
          <a:p>
            <a:r>
              <a:rPr lang="pt-BR" b="1" dirty="0" err="1" smtClean="0"/>
              <a:t>Arecaceae</a:t>
            </a:r>
            <a:endParaRPr lang="pt-BR" b="1" dirty="0"/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35497" y="1412776"/>
            <a:ext cx="4248471" cy="347831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Tx/>
              <a:buChar char="-"/>
            </a:pPr>
            <a:endParaRPr lang="pt-BR" dirty="0" smtClean="0"/>
          </a:p>
        </p:txBody>
      </p:sp>
      <p:pic>
        <p:nvPicPr>
          <p:cNvPr id="8" name="Picture 2" descr="C:\Users\fernanda\Documents\fotos fitólitos editadas\amostra 05\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940794"/>
            <a:ext cx="1316710" cy="189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Users\fernanda\Documents\fotos fitólitos editadas\amostra 08\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7315" y="332656"/>
            <a:ext cx="1500187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C:\Users\fernanda\Documents\fotos fitólitos editadas\amostra 09\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533649"/>
            <a:ext cx="2454984" cy="1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C:\Users\fernanda\Documents\fotos fitólitos editadas\amostra 10\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66295" y="5057949"/>
            <a:ext cx="159385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C:\Users\fernanda\Documents\fotos fitólitos editadas\amostra 15\0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09765" y="4653136"/>
            <a:ext cx="2214563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9229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91550" cy="746721"/>
          </a:xfrm>
        </p:spPr>
        <p:txBody>
          <a:bodyPr>
            <a:normAutofit/>
          </a:bodyPr>
          <a:lstStyle/>
          <a:p>
            <a:r>
              <a:rPr lang="pt-BR" dirty="0" smtClean="0"/>
              <a:t>Produção de Fitólitos</a:t>
            </a:r>
            <a:endParaRPr lang="pt-BR" dirty="0"/>
          </a:p>
        </p:txBody>
      </p:sp>
      <p:graphicFrame>
        <p:nvGraphicFramePr>
          <p:cNvPr id="10" name="Espaço Reservado para Conteúdo 9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xmlns="" val="3502498336"/>
              </p:ext>
            </p:extLst>
          </p:nvPr>
        </p:nvGraphicFramePr>
        <p:xfrm>
          <a:off x="4713164" y="2530586"/>
          <a:ext cx="4251324" cy="2944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9872"/>
                <a:gridCol w="850363"/>
                <a:gridCol w="850363"/>
                <a:gridCol w="850363"/>
                <a:gridCol w="850363"/>
              </a:tblGrid>
              <a:tr h="14931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Número de </a:t>
                      </a:r>
                      <a:r>
                        <a:rPr lang="pt-BR" sz="1200" dirty="0" err="1">
                          <a:effectLst/>
                        </a:rPr>
                        <a:t>Morfotipos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Frequência 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%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33,3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16,7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7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8,3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9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25,0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10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8,3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12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8,3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Total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12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100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Média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r>
                        <a:rPr lang="pt-BR" sz="1200" dirty="0" smtClean="0">
                          <a:effectLst/>
                        </a:rPr>
                        <a:t>6 </a:t>
                      </a:r>
                      <a:r>
                        <a:rPr lang="pt-BR" sz="1200" dirty="0" err="1">
                          <a:effectLst/>
                        </a:rPr>
                        <a:t>morfotipos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Moda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r>
                        <a:rPr lang="pt-BR" sz="1200" dirty="0" smtClean="0">
                          <a:effectLst/>
                        </a:rPr>
                        <a:t>0 </a:t>
                      </a:r>
                      <a:r>
                        <a:rPr lang="pt-BR" sz="1200" dirty="0" err="1">
                          <a:effectLst/>
                        </a:rPr>
                        <a:t>morfotipo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Mínimo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r>
                        <a:rPr lang="pt-BR" sz="1200" dirty="0" smtClean="0">
                          <a:effectLst/>
                        </a:rPr>
                        <a:t>0 </a:t>
                      </a:r>
                      <a:r>
                        <a:rPr lang="pt-BR" sz="1200" dirty="0" err="1">
                          <a:effectLst/>
                        </a:rPr>
                        <a:t>morfotipo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Máximo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r>
                        <a:rPr lang="pt-BR" sz="1200" dirty="0" smtClean="0">
                          <a:effectLst/>
                        </a:rPr>
                        <a:t>12 </a:t>
                      </a:r>
                      <a:r>
                        <a:rPr lang="pt-BR" sz="1200" dirty="0" err="1">
                          <a:effectLst/>
                        </a:rPr>
                        <a:t>morfotipos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Desvio Padrão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3,5 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</a:tbl>
          </a:graphicData>
        </a:graphic>
      </p:graphicFrame>
      <p:sp>
        <p:nvSpPr>
          <p:cNvPr id="8" name="Espaço Reservado para Texto 7"/>
          <p:cNvSpPr>
            <a:spLocks noGrp="1"/>
          </p:cNvSpPr>
          <p:nvPr>
            <p:ph type="body" sz="half" idx="15"/>
          </p:nvPr>
        </p:nvSpPr>
        <p:spPr>
          <a:xfrm>
            <a:off x="4713164" y="2026530"/>
            <a:ext cx="4248150" cy="509587"/>
          </a:xfrm>
        </p:spPr>
        <p:txBody>
          <a:bodyPr/>
          <a:lstStyle/>
          <a:p>
            <a:r>
              <a:rPr lang="pt-BR" b="1" dirty="0" smtClean="0"/>
              <a:t>Estrato Arbóreo</a:t>
            </a:r>
            <a:endParaRPr lang="pt-BR" b="1" dirty="0"/>
          </a:p>
        </p:txBody>
      </p:sp>
      <p:sp>
        <p:nvSpPr>
          <p:cNvPr id="11" name="Retângulo 10"/>
          <p:cNvSpPr/>
          <p:nvPr/>
        </p:nvSpPr>
        <p:spPr>
          <a:xfrm>
            <a:off x="395536" y="908720"/>
            <a:ext cx="6585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- Variabilidade </a:t>
            </a:r>
            <a:r>
              <a:rPr lang="pt-BR" dirty="0"/>
              <a:t>no número de fitólitos produzidos por amostras e estatística descritiva do número de fitólitos produzidos.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5577260" y="2680344"/>
            <a:ext cx="1728192" cy="1324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179512" y="1772816"/>
            <a:ext cx="43924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- Foram identificados 30 </a:t>
            </a:r>
            <a:r>
              <a:rPr lang="pt-BR" dirty="0" err="1" smtClean="0"/>
              <a:t>morfotipos</a:t>
            </a:r>
            <a:r>
              <a:rPr lang="pt-BR" dirty="0" smtClean="0"/>
              <a:t> no conjunto analisado</a:t>
            </a:r>
          </a:p>
          <a:p>
            <a:endParaRPr lang="pt-BR" dirty="0" smtClean="0"/>
          </a:p>
          <a:p>
            <a:pPr marL="285750" indent="-285750">
              <a:buFontTx/>
              <a:buChar char="-"/>
            </a:pPr>
            <a:r>
              <a:rPr lang="pt-BR" dirty="0" smtClean="0"/>
              <a:t>Das </a:t>
            </a:r>
            <a:r>
              <a:rPr lang="pt-BR" dirty="0"/>
              <a:t>12 amostras apenas 4 não produziram </a:t>
            </a:r>
            <a:r>
              <a:rPr lang="pt-BR" dirty="0" smtClean="0"/>
              <a:t>fitólitos identificáveis;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1 amostra (</a:t>
            </a:r>
            <a:r>
              <a:rPr lang="pt-BR" dirty="0" err="1"/>
              <a:t>Trichilia</a:t>
            </a:r>
            <a:r>
              <a:rPr lang="pt-BR" dirty="0"/>
              <a:t> lepidota </a:t>
            </a:r>
            <a:r>
              <a:rPr lang="pt-BR" dirty="0" smtClean="0"/>
              <a:t>) produziu 12 </a:t>
            </a:r>
            <a:r>
              <a:rPr lang="pt-BR" dirty="0" err="1" smtClean="0"/>
              <a:t>morfotipos</a:t>
            </a:r>
            <a:r>
              <a:rPr lang="pt-BR" dirty="0" smtClean="0"/>
              <a:t>,  a </a:t>
            </a:r>
            <a:r>
              <a:rPr lang="pt-BR" dirty="0"/>
              <a:t>maioria sem significado taxonômico e quase não </a:t>
            </a:r>
            <a:r>
              <a:rPr lang="pt-BR" dirty="0" smtClean="0"/>
              <a:t>se preservam no </a:t>
            </a:r>
            <a:r>
              <a:rPr lang="pt-BR" dirty="0"/>
              <a:t>solo </a:t>
            </a:r>
            <a:endParaRPr lang="pt-BR" dirty="0" smtClean="0"/>
          </a:p>
          <a:p>
            <a:pPr marL="285750" indent="-285750">
              <a:buFontTx/>
              <a:buChar char="-"/>
            </a:pPr>
            <a:r>
              <a:rPr lang="pt-BR" dirty="0" smtClean="0"/>
              <a:t>Valor taxonômico </a:t>
            </a:r>
            <a:r>
              <a:rPr lang="pt-BR" dirty="0"/>
              <a:t>(família) – globular </a:t>
            </a:r>
            <a:r>
              <a:rPr lang="pt-BR" dirty="0" err="1"/>
              <a:t>psilate</a:t>
            </a:r>
            <a:r>
              <a:rPr lang="pt-BR" dirty="0"/>
              <a:t> e se preserva muito bem no </a:t>
            </a:r>
            <a:r>
              <a:rPr lang="pt-BR" dirty="0" smtClean="0"/>
              <a:t>solo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179512" y="5397023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Do conjunto:</a:t>
            </a:r>
            <a:endParaRPr lang="pt-BR" dirty="0"/>
          </a:p>
          <a:p>
            <a:r>
              <a:rPr lang="pt-BR" dirty="0"/>
              <a:t>-15 </a:t>
            </a:r>
            <a:r>
              <a:rPr lang="pt-BR" dirty="0" smtClean="0"/>
              <a:t> </a:t>
            </a:r>
            <a:r>
              <a:rPr lang="pt-BR" dirty="0" err="1" smtClean="0"/>
              <a:t>morfotipos</a:t>
            </a:r>
            <a:r>
              <a:rPr lang="pt-BR" dirty="0" smtClean="0"/>
              <a:t> são </a:t>
            </a:r>
            <a:r>
              <a:rPr lang="pt-BR" dirty="0"/>
              <a:t>redundantes </a:t>
            </a:r>
            <a:r>
              <a:rPr lang="pt-BR" dirty="0" smtClean="0"/>
              <a:t> e  </a:t>
            </a:r>
            <a:r>
              <a:rPr lang="pt-BR" dirty="0"/>
              <a:t>sem significado </a:t>
            </a:r>
            <a:r>
              <a:rPr lang="pt-BR" dirty="0" smtClean="0"/>
              <a:t>taxonômico</a:t>
            </a:r>
            <a:endParaRPr lang="pt-BR" dirty="0"/>
          </a:p>
          <a:p>
            <a:r>
              <a:rPr lang="pt-BR" dirty="0"/>
              <a:t>- 15 foram encontrados em apenas uma espécie, mas em quantidades muito pequenas (&lt;5) para apresentarem significado taxonômico – e podem ocorrem em outras Coleções. </a:t>
            </a:r>
          </a:p>
        </p:txBody>
      </p:sp>
    </p:spTree>
    <p:extLst>
      <p:ext uri="{BB962C8B-B14F-4D97-AF65-F5344CB8AC3E}">
        <p14:creationId xmlns:p14="http://schemas.microsoft.com/office/powerpoint/2010/main" xmlns="" val="20260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 animBg="1"/>
      <p:bldP spid="17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0182" y="83345"/>
            <a:ext cx="1769740" cy="200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82" y="85274"/>
            <a:ext cx="1883627" cy="202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555839" y="1629583"/>
            <a:ext cx="949448" cy="383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1549" y="0"/>
            <a:ext cx="1516187" cy="2060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5868144" y="39537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Stellate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797152"/>
            <a:ext cx="2699792" cy="206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ixaDeTexto 11"/>
          <p:cNvSpPr txBox="1"/>
          <p:nvPr/>
        </p:nvSpPr>
        <p:spPr>
          <a:xfrm>
            <a:off x="1691680" y="500388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Hair</a:t>
            </a:r>
            <a:r>
              <a:rPr lang="pt-BR" b="1" dirty="0" smtClean="0">
                <a:solidFill>
                  <a:schemeClr val="bg1"/>
                </a:solidFill>
              </a:rPr>
              <a:t> base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06303" y="1391446"/>
            <a:ext cx="1475656" cy="263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ixaDeTexto 19"/>
          <p:cNvSpPr txBox="1"/>
          <p:nvPr/>
        </p:nvSpPr>
        <p:spPr>
          <a:xfrm>
            <a:off x="7668344" y="1373453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Traquéia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95636" y="4869160"/>
            <a:ext cx="2746522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CaixaDeTexto 21"/>
          <p:cNvSpPr txBox="1"/>
          <p:nvPr/>
        </p:nvSpPr>
        <p:spPr>
          <a:xfrm>
            <a:off x="4644008" y="4798893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Irregula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cell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err="1" smtClean="0">
                <a:solidFill>
                  <a:schemeClr val="bg1"/>
                </a:solidFill>
              </a:rPr>
              <a:t>Jigsaw</a:t>
            </a:r>
            <a:r>
              <a:rPr lang="pt-BR" b="1" dirty="0" smtClean="0">
                <a:solidFill>
                  <a:schemeClr val="bg1"/>
                </a:solidFill>
              </a:rPr>
              <a:t> puzzle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71800" y="4869160"/>
            <a:ext cx="1944216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aixaDeTexto 23"/>
          <p:cNvSpPr txBox="1"/>
          <p:nvPr/>
        </p:nvSpPr>
        <p:spPr>
          <a:xfrm>
            <a:off x="2843808" y="4798893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Irregular </a:t>
            </a:r>
            <a:r>
              <a:rPr lang="pt-BR" b="1" dirty="0" err="1" smtClean="0">
                <a:solidFill>
                  <a:schemeClr val="bg1"/>
                </a:solidFill>
              </a:rPr>
              <a:t>polyhedral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35896" y="-27384"/>
            <a:ext cx="1545332" cy="211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CaixaDeTexto 27"/>
          <p:cNvSpPr txBox="1"/>
          <p:nvPr/>
        </p:nvSpPr>
        <p:spPr>
          <a:xfrm>
            <a:off x="3563888" y="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Globular </a:t>
            </a:r>
            <a:r>
              <a:rPr lang="pt-BR" b="1" dirty="0" err="1" smtClean="0">
                <a:solidFill>
                  <a:schemeClr val="bg1"/>
                </a:solidFill>
              </a:rPr>
              <a:t>oblong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54371" y="186283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Globular </a:t>
            </a:r>
            <a:r>
              <a:rPr lang="pt-BR" b="1" dirty="0" err="1" smtClean="0">
                <a:solidFill>
                  <a:schemeClr val="bg1"/>
                </a:solidFill>
              </a:rPr>
              <a:t>psilate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6" y="2898827"/>
            <a:ext cx="2182233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CaixaDeTexto 32"/>
          <p:cNvSpPr txBox="1"/>
          <p:nvPr/>
        </p:nvSpPr>
        <p:spPr>
          <a:xfrm>
            <a:off x="971600" y="297083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Irregular </a:t>
            </a:r>
            <a:r>
              <a:rPr lang="pt-BR" b="1" dirty="0" err="1" smtClean="0">
                <a:solidFill>
                  <a:schemeClr val="bg1"/>
                </a:solidFill>
              </a:rPr>
              <a:t>cell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4211960" y="302963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Elongate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psilate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96336" y="4797152"/>
            <a:ext cx="1547664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CaixaDeTexto 35"/>
          <p:cNvSpPr txBox="1"/>
          <p:nvPr/>
        </p:nvSpPr>
        <p:spPr>
          <a:xfrm>
            <a:off x="7847856" y="471585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Stomate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9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xmlns="" val="1369826604"/>
              </p:ext>
            </p:extLst>
          </p:nvPr>
        </p:nvGraphicFramePr>
        <p:xfrm>
          <a:off x="4713164" y="2530586"/>
          <a:ext cx="4251324" cy="3154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9872"/>
                <a:gridCol w="850363"/>
                <a:gridCol w="850363"/>
                <a:gridCol w="850363"/>
                <a:gridCol w="850363"/>
              </a:tblGrid>
              <a:tr h="14931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Número de </a:t>
                      </a:r>
                      <a:r>
                        <a:rPr lang="pt-BR" sz="1200" dirty="0" err="1">
                          <a:effectLst/>
                        </a:rPr>
                        <a:t>Morfotipos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Frequência 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%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Total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12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100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Média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10 </a:t>
                      </a:r>
                      <a:r>
                        <a:rPr lang="pt-BR" sz="1200" dirty="0" err="1">
                          <a:effectLst/>
                        </a:rPr>
                        <a:t>morfotipos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Moda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r>
                        <a:rPr lang="pt-BR" sz="1200" dirty="0" smtClean="0">
                          <a:effectLst/>
                        </a:rPr>
                        <a:t>7 </a:t>
                      </a:r>
                      <a:r>
                        <a:rPr lang="pt-BR" sz="1200" dirty="0" err="1">
                          <a:effectLst/>
                        </a:rPr>
                        <a:t>morfotipo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Mínimo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r>
                        <a:rPr lang="pt-BR" sz="1200" dirty="0" smtClean="0">
                          <a:effectLst/>
                        </a:rPr>
                        <a:t>5 </a:t>
                      </a:r>
                      <a:r>
                        <a:rPr lang="pt-BR" sz="1200" dirty="0" err="1" smtClean="0">
                          <a:effectLst/>
                        </a:rPr>
                        <a:t>morfotipo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Máximo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r>
                        <a:rPr lang="pt-BR" sz="1200" dirty="0" smtClean="0">
                          <a:effectLst/>
                        </a:rPr>
                        <a:t>16</a:t>
                      </a:r>
                      <a:r>
                        <a:rPr lang="pt-BR" sz="1200" baseline="0" dirty="0" smtClean="0">
                          <a:effectLst/>
                        </a:rPr>
                        <a:t> </a:t>
                      </a:r>
                      <a:r>
                        <a:rPr lang="pt-BR" sz="1200" dirty="0" err="1" smtClean="0">
                          <a:effectLst/>
                        </a:rPr>
                        <a:t>morfotipos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  <a:tr h="14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Desvio Padrão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3,6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17" marR="53117" marT="0" marB="0"/>
                </a:tc>
              </a:tr>
            </a:tbl>
          </a:graphicData>
        </a:graphic>
      </p:graphicFrame>
      <p:sp>
        <p:nvSpPr>
          <p:cNvPr id="6" name="Título 3"/>
          <p:cNvSpPr txBox="1">
            <a:spLocks/>
          </p:cNvSpPr>
          <p:nvPr/>
        </p:nvSpPr>
        <p:spPr>
          <a:xfrm>
            <a:off x="179512" y="116632"/>
            <a:ext cx="8591550" cy="7467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pt-BR" smtClean="0"/>
              <a:t>Produção de Fitólitos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179512" y="863353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- Variabilidade </a:t>
            </a:r>
            <a:r>
              <a:rPr lang="pt-BR" dirty="0"/>
              <a:t>no número de fitólitos produzidos por amostras e estatística descritiva do número de fitólitos produzidos.</a:t>
            </a:r>
          </a:p>
        </p:txBody>
      </p:sp>
      <p:sp>
        <p:nvSpPr>
          <p:cNvPr id="8" name="Retângulo 7"/>
          <p:cNvSpPr/>
          <p:nvPr/>
        </p:nvSpPr>
        <p:spPr>
          <a:xfrm>
            <a:off x="179512" y="1772816"/>
            <a:ext cx="43924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- Foram identificados 23 </a:t>
            </a:r>
            <a:r>
              <a:rPr lang="pt-BR" dirty="0" err="1" smtClean="0"/>
              <a:t>morfotipos</a:t>
            </a:r>
            <a:r>
              <a:rPr lang="pt-BR" dirty="0" smtClean="0"/>
              <a:t> no conjunto analisado</a:t>
            </a:r>
          </a:p>
          <a:p>
            <a:endParaRPr lang="pt-BR" dirty="0" smtClean="0"/>
          </a:p>
          <a:p>
            <a:pPr marL="285750" indent="-285750">
              <a:buFontTx/>
              <a:buChar char="-"/>
            </a:pPr>
            <a:r>
              <a:rPr lang="pt-BR" dirty="0" smtClean="0"/>
              <a:t>Das </a:t>
            </a:r>
            <a:r>
              <a:rPr lang="pt-BR" dirty="0"/>
              <a:t>12 amostras </a:t>
            </a:r>
            <a:r>
              <a:rPr lang="pt-BR" dirty="0" smtClean="0"/>
              <a:t>todas produziram fitólitos identificáveis;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1 amostra (</a:t>
            </a:r>
            <a:r>
              <a:rPr lang="pt-BR" b="1" i="1" dirty="0" err="1"/>
              <a:t>Ocotea</a:t>
            </a:r>
            <a:r>
              <a:rPr lang="pt-BR" b="1" i="1" dirty="0"/>
              <a:t> </a:t>
            </a:r>
            <a:r>
              <a:rPr lang="pt-BR" b="1" i="1" dirty="0" err="1" smtClean="0"/>
              <a:t>elegans</a:t>
            </a:r>
            <a:r>
              <a:rPr lang="pt-BR" b="1" i="1" dirty="0" smtClean="0"/>
              <a:t> - LAURACEAE</a:t>
            </a:r>
            <a:r>
              <a:rPr lang="pt-BR" dirty="0" smtClean="0"/>
              <a:t>) produziu 16 </a:t>
            </a:r>
            <a:r>
              <a:rPr lang="pt-BR" dirty="0" err="1" smtClean="0"/>
              <a:t>morfotipos</a:t>
            </a:r>
            <a:r>
              <a:rPr lang="pt-BR" dirty="0" smtClean="0"/>
              <a:t>,  a </a:t>
            </a:r>
            <a:r>
              <a:rPr lang="pt-BR" dirty="0"/>
              <a:t>maioria sem significado taxonômico e quase não </a:t>
            </a:r>
            <a:r>
              <a:rPr lang="pt-BR" dirty="0" smtClean="0"/>
              <a:t>se preservam no solo.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Valor taxonômico </a:t>
            </a:r>
            <a:r>
              <a:rPr lang="pt-BR" dirty="0"/>
              <a:t>(família) – globular </a:t>
            </a:r>
            <a:r>
              <a:rPr lang="pt-BR" dirty="0" err="1"/>
              <a:t>psilate</a:t>
            </a:r>
            <a:r>
              <a:rPr lang="pt-BR" dirty="0"/>
              <a:t> e se preserva muito bem no </a:t>
            </a:r>
            <a:r>
              <a:rPr lang="pt-BR" dirty="0" smtClean="0"/>
              <a:t>solo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87878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79512" y="1138703"/>
            <a:ext cx="8784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/>
              <a:t>A </a:t>
            </a:r>
            <a:r>
              <a:rPr lang="pt-BR" sz="2800" dirty="0" smtClean="0"/>
              <a:t>variedade de morfotipos </a:t>
            </a:r>
            <a:r>
              <a:rPr lang="pt-BR" sz="2800" dirty="0"/>
              <a:t>identificados </a:t>
            </a:r>
            <a:r>
              <a:rPr lang="pt-BR" sz="2800" dirty="0" smtClean="0"/>
              <a:t>foi elevada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pt-BR" sz="2800" dirty="0" smtClean="0"/>
              <a:t>23 </a:t>
            </a:r>
            <a:r>
              <a:rPr lang="pt-BR" sz="2800" dirty="0"/>
              <a:t>tipos </a:t>
            </a:r>
            <a:r>
              <a:rPr lang="pt-BR" sz="2800" dirty="0" smtClean="0"/>
              <a:t>diferentes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pt-BR" sz="2800" dirty="0" smtClean="0"/>
              <a:t>14morfotipos </a:t>
            </a:r>
            <a:r>
              <a:rPr lang="pt-BR" sz="2800" dirty="0"/>
              <a:t>são redundantes </a:t>
            </a:r>
            <a:endParaRPr lang="pt-BR" sz="2800" dirty="0" smtClean="0"/>
          </a:p>
          <a:p>
            <a:pPr marL="457200" indent="-457200" algn="just">
              <a:buFont typeface="Arial" pitchFamily="34" charset="0"/>
              <a:buChar char="•"/>
            </a:pPr>
            <a:r>
              <a:rPr lang="pt-BR" sz="2800" dirty="0" smtClean="0"/>
              <a:t>6 tem </a:t>
            </a:r>
            <a:r>
              <a:rPr lang="pt-BR" sz="2800" dirty="0"/>
              <a:t>significado </a:t>
            </a:r>
            <a:r>
              <a:rPr lang="pt-BR" sz="2800" dirty="0" smtClean="0"/>
              <a:t>ambiental</a:t>
            </a:r>
            <a:endParaRPr lang="pt-BR" sz="2800" dirty="0"/>
          </a:p>
        </p:txBody>
      </p:sp>
      <p:sp>
        <p:nvSpPr>
          <p:cNvPr id="5" name="Retângulo 4"/>
          <p:cNvSpPr/>
          <p:nvPr/>
        </p:nvSpPr>
        <p:spPr>
          <a:xfrm>
            <a:off x="2967907" y="260648"/>
            <a:ext cx="32081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5000" b="1" dirty="0">
                <a:solidFill>
                  <a:srgbClr val="FF0000"/>
                </a:solidFill>
              </a:rPr>
              <a:t>Resultados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10" t="33882" r="16591" b="11513"/>
          <a:stretch/>
        </p:blipFill>
        <p:spPr bwMode="auto">
          <a:xfrm>
            <a:off x="179513" y="2949282"/>
            <a:ext cx="7200800" cy="364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83568" y="4041068"/>
            <a:ext cx="2740887" cy="15481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923928" y="4869160"/>
            <a:ext cx="2756125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3923928" y="5877272"/>
            <a:ext cx="2756125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3923928" y="3861048"/>
            <a:ext cx="2756125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83568" y="2954585"/>
            <a:ext cx="648072" cy="330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4960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052192" y="260648"/>
            <a:ext cx="30396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000" dirty="0" smtClean="0">
                <a:solidFill>
                  <a:srgbClr val="FF0000"/>
                </a:solidFill>
              </a:rPr>
              <a:t>RESULTADOS</a:t>
            </a:r>
            <a:endParaRPr lang="pt-BR" sz="4000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37444" y="1178501"/>
            <a:ext cx="88691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500" dirty="0" smtClean="0"/>
              <a:t>Coleção de referencia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pt-BR" sz="3500" dirty="0" smtClean="0"/>
              <a:t>14 morfotipos mais redundantes</a:t>
            </a:r>
            <a:endParaRPr lang="pt-BR" sz="35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39651054"/>
              </p:ext>
            </p:extLst>
          </p:nvPr>
        </p:nvGraphicFramePr>
        <p:xfrm>
          <a:off x="5364088" y="5373216"/>
          <a:ext cx="1704975" cy="1304925"/>
        </p:xfrm>
        <a:graphic>
          <a:graphicData uri="http://schemas.openxmlformats.org/presentationml/2006/ole">
            <p:oleObj spid="_x0000_s2116" name="Imagem de Bitmap" r:id="rId4" imgW="1552792" imgH="1190476" progId="PBrush">
              <p:embed/>
            </p:oleObj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56960006"/>
              </p:ext>
            </p:extLst>
          </p:nvPr>
        </p:nvGraphicFramePr>
        <p:xfrm>
          <a:off x="323528" y="4725144"/>
          <a:ext cx="1878531" cy="2016224"/>
        </p:xfrm>
        <a:graphic>
          <a:graphicData uri="http://schemas.openxmlformats.org/presentationml/2006/ole">
            <p:oleObj spid="_x0000_s2117" name="Imagem de Bitmap" r:id="rId5" imgW="4638095" imgH="3761905" progId="PBrush">
              <p:embed/>
            </p:oleObj>
          </a:graphicData>
        </a:graphic>
      </p:graphicFrame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95660776"/>
              </p:ext>
            </p:extLst>
          </p:nvPr>
        </p:nvGraphicFramePr>
        <p:xfrm>
          <a:off x="2161604" y="4797152"/>
          <a:ext cx="1781175" cy="1885950"/>
        </p:xfrm>
        <a:graphic>
          <a:graphicData uri="http://schemas.openxmlformats.org/presentationml/2006/ole">
            <p:oleObj spid="_x0000_s2118" name="Imagem de Bitmap" r:id="rId6" imgW="5191850" imgH="5495238" progId="PBrush">
              <p:embed/>
            </p:oleObj>
          </a:graphicData>
        </a:graphic>
      </p:graphicFrame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5" name="Obje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57328708"/>
              </p:ext>
            </p:extLst>
          </p:nvPr>
        </p:nvGraphicFramePr>
        <p:xfrm>
          <a:off x="2195736" y="2374990"/>
          <a:ext cx="1728192" cy="2322603"/>
        </p:xfrm>
        <a:graphic>
          <a:graphicData uri="http://schemas.openxmlformats.org/presentationml/2006/ole">
            <p:oleObj spid="_x0000_s2119" name="Imagem de Bitmap" r:id="rId7" imgW="2066667" imgH="2771429" progId="PBrush">
              <p:embed/>
            </p:oleObj>
          </a:graphicData>
        </a:graphic>
      </p:graphicFrame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7" name="Objeto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55771152"/>
              </p:ext>
            </p:extLst>
          </p:nvPr>
        </p:nvGraphicFramePr>
        <p:xfrm>
          <a:off x="323528" y="2348052"/>
          <a:ext cx="1864887" cy="2370429"/>
        </p:xfrm>
        <a:graphic>
          <a:graphicData uri="http://schemas.openxmlformats.org/presentationml/2006/ole">
            <p:oleObj spid="_x0000_s2120" name="Imagem de Bitmap" r:id="rId8" imgW="2390476" imgH="3038095" progId="PBrush">
              <p:embed/>
            </p:oleObj>
          </a:graphicData>
        </a:graphic>
      </p:graphicFrame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9" name="Obje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42928651"/>
              </p:ext>
            </p:extLst>
          </p:nvPr>
        </p:nvGraphicFramePr>
        <p:xfrm>
          <a:off x="7092280" y="5229200"/>
          <a:ext cx="1122188" cy="1270523"/>
        </p:xfrm>
        <a:graphic>
          <a:graphicData uri="http://schemas.openxmlformats.org/presentationml/2006/ole">
            <p:oleObj spid="_x0000_s2121" name="Imagem de Bitmap" r:id="rId9" imgW="2123810" imgH="2390476" progId="PBrush">
              <p:embed/>
            </p:oleObj>
          </a:graphicData>
        </a:graphic>
      </p:graphicFrame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66023"/>
            <a:ext cx="2952327" cy="139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21" name="Objeto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01095518"/>
              </p:ext>
            </p:extLst>
          </p:nvPr>
        </p:nvGraphicFramePr>
        <p:xfrm>
          <a:off x="3995936" y="2366023"/>
          <a:ext cx="1671587" cy="1718345"/>
        </p:xfrm>
        <a:graphic>
          <a:graphicData uri="http://schemas.openxmlformats.org/presentationml/2006/ole">
            <p:oleObj spid="_x0000_s2122" name="Imagem de Bitmap" r:id="rId11" imgW="3019048" imgH="3095238" progId="PBrush">
              <p:embed/>
            </p:oleObj>
          </a:graphicData>
        </a:graphic>
      </p:graphicFrame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23" name="Objeto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42024789"/>
              </p:ext>
            </p:extLst>
          </p:nvPr>
        </p:nvGraphicFramePr>
        <p:xfrm>
          <a:off x="6876256" y="3780367"/>
          <a:ext cx="1296144" cy="1391571"/>
        </p:xfrm>
        <a:graphic>
          <a:graphicData uri="http://schemas.openxmlformats.org/presentationml/2006/ole">
            <p:oleObj spid="_x0000_s2123" name="Imagem de Bitmap" r:id="rId12" imgW="1324160" imgH="1362265" progId="PBrush">
              <p:embed/>
            </p:oleObj>
          </a:graphicData>
        </a:graphic>
      </p:graphicFrame>
      <p:sp>
        <p:nvSpPr>
          <p:cNvPr id="24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25" name="Objeto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55680319"/>
              </p:ext>
            </p:extLst>
          </p:nvPr>
        </p:nvGraphicFramePr>
        <p:xfrm>
          <a:off x="4211959" y="5877272"/>
          <a:ext cx="720080" cy="817014"/>
        </p:xfrm>
        <a:graphic>
          <a:graphicData uri="http://schemas.openxmlformats.org/presentationml/2006/ole">
            <p:oleObj spid="_x0000_s2124" name="Imagem de Bitmap" r:id="rId13" imgW="1305107" imgH="1533739" progId="PBrush">
              <p:embed/>
            </p:oleObj>
          </a:graphicData>
        </a:graphic>
      </p:graphicFrame>
      <p:sp>
        <p:nvSpPr>
          <p:cNvPr id="26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27" name="Objeto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83701539"/>
              </p:ext>
            </p:extLst>
          </p:nvPr>
        </p:nvGraphicFramePr>
        <p:xfrm>
          <a:off x="3923928" y="4149080"/>
          <a:ext cx="1476254" cy="1704019"/>
        </p:xfrm>
        <a:graphic>
          <a:graphicData uri="http://schemas.openxmlformats.org/presentationml/2006/ole">
            <p:oleObj spid="_x0000_s2125" name="Imagem de Bitmap" r:id="rId14" imgW="3019048" imgH="3495238" progId="PBrush">
              <p:embed/>
            </p:oleObj>
          </a:graphicData>
        </a:graphic>
      </p:graphicFrame>
      <p:sp>
        <p:nvSpPr>
          <p:cNvPr id="28" name="Rectangle 5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29" name="Objeto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03614709"/>
              </p:ext>
            </p:extLst>
          </p:nvPr>
        </p:nvGraphicFramePr>
        <p:xfrm>
          <a:off x="5461737" y="4149080"/>
          <a:ext cx="1260139" cy="1187238"/>
        </p:xfrm>
        <a:graphic>
          <a:graphicData uri="http://schemas.openxmlformats.org/presentationml/2006/ole">
            <p:oleObj spid="_x0000_s2126" name="Imagem de Bitmap" r:id="rId15" imgW="5780952" imgH="6163535" progId="PBrush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81595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Fitólitos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4294967295"/>
          </p:nvPr>
        </p:nvSpPr>
        <p:spPr>
          <a:xfrm>
            <a:off x="395536" y="885844"/>
            <a:ext cx="4471990" cy="56864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 smtClean="0"/>
              <a:t>Grego “</a:t>
            </a:r>
            <a:r>
              <a:rPr lang="pt-B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pedras produzidas por plantas</a:t>
            </a:r>
            <a:r>
              <a:rPr lang="pt-BR" dirty="0" smtClean="0"/>
              <a:t>”</a:t>
            </a:r>
          </a:p>
          <a:p>
            <a:r>
              <a:rPr lang="pt-BR" dirty="0" smtClean="0"/>
              <a:t>registro </a:t>
            </a:r>
            <a:r>
              <a:rPr lang="pt-BR" dirty="0"/>
              <a:t>da vegetação e clima preservado em sedimentos e solos </a:t>
            </a:r>
            <a:r>
              <a:rPr lang="pt-BR" dirty="0" smtClean="0"/>
              <a:t> (</a:t>
            </a:r>
            <a:r>
              <a:rPr lang="pt-BR" dirty="0"/>
              <a:t>Madella,2007</a:t>
            </a:r>
            <a:r>
              <a:rPr lang="pt-BR" dirty="0" smtClean="0"/>
              <a:t>).</a:t>
            </a:r>
          </a:p>
          <a:p>
            <a:r>
              <a:rPr lang="pt-BR" dirty="0" smtClean="0"/>
              <a:t>Permitem </a:t>
            </a:r>
            <a:r>
              <a:rPr lang="pt-BR" dirty="0"/>
              <a:t>identificar e caracterizar comunidades de  vegetação (nível de família)</a:t>
            </a:r>
          </a:p>
          <a:p>
            <a:pPr marL="0" indent="0" algn="r">
              <a:lnSpc>
                <a:spcPct val="80000"/>
              </a:lnSpc>
              <a:buNone/>
            </a:pPr>
            <a:endParaRPr lang="pt-BR" dirty="0" smtClean="0"/>
          </a:p>
          <a:p>
            <a:pPr marL="0" indent="0" algn="r">
              <a:lnSpc>
                <a:spcPct val="80000"/>
              </a:lnSpc>
              <a:buNone/>
            </a:pPr>
            <a:r>
              <a:rPr lang="pt-BR" dirty="0"/>
              <a:t>Parte de um grupo de restos (fósseis) vegetais que vem sendo cada vez mais empregado para o entendimento de condições </a:t>
            </a:r>
            <a:r>
              <a:rPr lang="pt-BR" dirty="0" err="1"/>
              <a:t>paleoambientais</a:t>
            </a:r>
            <a:endParaRPr lang="pt-BR" dirty="0"/>
          </a:p>
          <a:p>
            <a:pPr marL="0" indent="0" algn="r">
              <a:lnSpc>
                <a:spcPct val="80000"/>
              </a:lnSpc>
              <a:buNone/>
            </a:pPr>
            <a:endParaRPr lang="pt-BR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357166"/>
            <a:ext cx="2186014" cy="245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5462622" y="3714752"/>
            <a:ext cx="3609972" cy="2857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Fitólitos...</a:t>
            </a:r>
          </a:p>
          <a:p>
            <a:pPr marL="531813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Opala de plantas</a:t>
            </a:r>
          </a:p>
          <a:p>
            <a:pPr marL="531813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Células de sílica</a:t>
            </a:r>
          </a:p>
          <a:p>
            <a:pPr marL="531813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Opala biogênica</a:t>
            </a:r>
          </a:p>
          <a:p>
            <a:pPr marL="531813" lvl="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2800" dirty="0" smtClean="0">
                <a:latin typeface="Constantia" pitchFamily="18" charset="0"/>
              </a:rPr>
              <a:t> </a:t>
            </a:r>
            <a:r>
              <a:rPr lang="pt-BR" sz="2800" dirty="0" err="1" smtClean="0">
                <a:latin typeface="Constantia" pitchFamily="18" charset="0"/>
              </a:rPr>
              <a:t>Silicofitólitos</a:t>
            </a:r>
            <a:endParaRPr kumimoji="0" lang="pt-BR" sz="28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410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051393" y="260648"/>
            <a:ext cx="30412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000" dirty="0" smtClean="0">
                <a:solidFill>
                  <a:srgbClr val="FF0000"/>
                </a:solidFill>
              </a:rPr>
              <a:t>RESULTADOS</a:t>
            </a:r>
            <a:endParaRPr lang="pt-BR" sz="4000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37444" y="1178501"/>
            <a:ext cx="88691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pt-BR" sz="3500" dirty="0" smtClean="0"/>
              <a:t>9 morfotipos foram identificados em apenas uma espécie e não apresentam potencialidade para identificação de família 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pt-BR" sz="3500" dirty="0" smtClean="0"/>
              <a:t>Nenhum novo morfotipo foi identificado.</a:t>
            </a:r>
            <a:endParaRPr lang="pt-BR" sz="35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51820027"/>
              </p:ext>
            </p:extLst>
          </p:nvPr>
        </p:nvGraphicFramePr>
        <p:xfrm>
          <a:off x="0" y="4509120"/>
          <a:ext cx="2400267" cy="2016224"/>
        </p:xfrm>
        <a:graphic>
          <a:graphicData uri="http://schemas.openxmlformats.org/presentationml/2006/ole">
            <p:oleObj spid="_x0000_s3104" name="Imagem de Bitmap" r:id="rId3" imgW="3266667" imgH="2752381" progId="PBrush">
              <p:embed/>
            </p:oleObj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5139413"/>
              </p:ext>
            </p:extLst>
          </p:nvPr>
        </p:nvGraphicFramePr>
        <p:xfrm>
          <a:off x="2411760" y="3963879"/>
          <a:ext cx="1969328" cy="1346766"/>
        </p:xfrm>
        <a:graphic>
          <a:graphicData uri="http://schemas.openxmlformats.org/presentationml/2006/ole">
            <p:oleObj spid="_x0000_s3105" name="Imagem de Bitmap" r:id="rId4" imgW="2352381" imgH="1609524" progId="PBrush">
              <p:embed/>
            </p:oleObj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42860203"/>
              </p:ext>
            </p:extLst>
          </p:nvPr>
        </p:nvGraphicFramePr>
        <p:xfrm>
          <a:off x="3707904" y="5349594"/>
          <a:ext cx="1331640" cy="1508406"/>
        </p:xfrm>
        <a:graphic>
          <a:graphicData uri="http://schemas.openxmlformats.org/presentationml/2006/ole">
            <p:oleObj spid="_x0000_s3106" name="Imagem de Bitmap" r:id="rId5" imgW="1247619" imgH="1419048" progId="PBrush">
              <p:embed/>
            </p:oleObj>
          </a:graphicData>
        </a:graphic>
      </p:graphicFrame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77839748"/>
              </p:ext>
            </p:extLst>
          </p:nvPr>
        </p:nvGraphicFramePr>
        <p:xfrm>
          <a:off x="5084499" y="3963879"/>
          <a:ext cx="2016224" cy="2006143"/>
        </p:xfrm>
        <a:graphic>
          <a:graphicData uri="http://schemas.openxmlformats.org/presentationml/2006/ole">
            <p:oleObj spid="_x0000_s3107" name="Imagem de Bitmap" r:id="rId6" imgW="2676899" imgH="2657846" progId="PBrush">
              <p:embed/>
            </p:oleObj>
          </a:graphicData>
        </a:graphic>
      </p:graphicFrame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20854471"/>
              </p:ext>
            </p:extLst>
          </p:nvPr>
        </p:nvGraphicFramePr>
        <p:xfrm>
          <a:off x="7299700" y="3963879"/>
          <a:ext cx="1706856" cy="2304256"/>
        </p:xfrm>
        <a:graphic>
          <a:graphicData uri="http://schemas.openxmlformats.org/presentationml/2006/ole">
            <p:oleObj spid="_x0000_s3108" name="Imagem de Bitmap" r:id="rId7" imgW="5361905" imgH="8392696" progId="PBrush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8554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2976"/>
            <a:ext cx="7498080" cy="1143000"/>
          </a:xfrm>
        </p:spPr>
        <p:txBody>
          <a:bodyPr/>
          <a:lstStyle/>
          <a:p>
            <a:pPr algn="ctr"/>
            <a:r>
              <a:rPr lang="pt-BR" dirty="0" smtClean="0"/>
              <a:t>Considerações Finais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202461" y="1772815"/>
            <a:ext cx="8941539" cy="5073395"/>
          </a:xfrm>
        </p:spPr>
        <p:txBody>
          <a:bodyPr>
            <a:normAutofit/>
          </a:bodyPr>
          <a:lstStyle/>
          <a:p>
            <a:r>
              <a:rPr lang="pt-BR" dirty="0" smtClean="0"/>
              <a:t>Este </a:t>
            </a:r>
            <a:r>
              <a:rPr lang="pt-BR" dirty="0"/>
              <a:t>é apenas o passo inicial para subsidiar os trabalhos de reconstrução </a:t>
            </a:r>
            <a:r>
              <a:rPr lang="pt-BR" dirty="0" smtClean="0"/>
              <a:t>o </a:t>
            </a:r>
            <a:r>
              <a:rPr lang="pt-BR" dirty="0"/>
              <a:t>mais precisa possível dos aspectos ambientais das paisagens brasileiras baseadas nos estudos </a:t>
            </a:r>
            <a:r>
              <a:rPr lang="pt-BR" dirty="0" err="1"/>
              <a:t>fitolíticos</a:t>
            </a:r>
            <a:r>
              <a:rPr lang="pt-BR" dirty="0"/>
              <a:t>.</a:t>
            </a:r>
          </a:p>
          <a:p>
            <a:r>
              <a:rPr lang="pt-BR" dirty="0" smtClean="0"/>
              <a:t> </a:t>
            </a:r>
            <a:r>
              <a:rPr lang="pt-BR" dirty="0"/>
              <a:t>A</a:t>
            </a:r>
            <a:r>
              <a:rPr lang="pt-BR" dirty="0" smtClean="0"/>
              <a:t>s </a:t>
            </a:r>
            <a:r>
              <a:rPr lang="pt-BR" dirty="0"/>
              <a:t>espécies </a:t>
            </a:r>
            <a:r>
              <a:rPr lang="pt-BR" dirty="0" smtClean="0"/>
              <a:t>amostradas representativas </a:t>
            </a:r>
            <a:r>
              <a:rPr lang="pt-BR" dirty="0"/>
              <a:t>da </a:t>
            </a:r>
            <a:r>
              <a:rPr lang="pt-BR" dirty="0" smtClean="0"/>
              <a:t>Floresta </a:t>
            </a:r>
            <a:r>
              <a:rPr lang="pt-BR" dirty="0"/>
              <a:t>Ombrófila densa </a:t>
            </a:r>
            <a:r>
              <a:rPr lang="pt-BR" dirty="0" smtClean="0"/>
              <a:t>na RNV </a:t>
            </a:r>
            <a:r>
              <a:rPr lang="pt-BR" dirty="0"/>
              <a:t>são excelentes sintetizadoras de sílica e boas produtoras de fitólitos;</a:t>
            </a:r>
          </a:p>
          <a:p>
            <a:r>
              <a:rPr lang="pt-BR" dirty="0" smtClean="0"/>
              <a:t>A produção </a:t>
            </a:r>
            <a:r>
              <a:rPr lang="pt-BR" dirty="0"/>
              <a:t>de fitólitos apresenta redundância e multiplicidades entre e </a:t>
            </a:r>
            <a:r>
              <a:rPr lang="pt-BR" dirty="0" err="1"/>
              <a:t>intra</a:t>
            </a:r>
            <a:r>
              <a:rPr lang="pt-BR" dirty="0"/>
              <a:t> famílias </a:t>
            </a:r>
            <a:r>
              <a:rPr lang="pt-BR" dirty="0" smtClean="0"/>
              <a:t>nos </a:t>
            </a:r>
            <a:r>
              <a:rPr lang="pt-BR" dirty="0"/>
              <a:t>diferentes estratos amostrados;</a:t>
            </a:r>
          </a:p>
          <a:p>
            <a:r>
              <a:rPr lang="pt-BR" dirty="0" smtClean="0"/>
              <a:t>Existe </a:t>
            </a:r>
            <a:r>
              <a:rPr lang="pt-BR" dirty="0"/>
              <a:t>produção de </a:t>
            </a:r>
            <a:r>
              <a:rPr lang="pt-BR" dirty="0" err="1"/>
              <a:t>morfotipos</a:t>
            </a:r>
            <a:r>
              <a:rPr lang="pt-BR" dirty="0"/>
              <a:t> com valor e significado ambiental e taxonômico que fortalecerão as interpretações</a:t>
            </a:r>
            <a:r>
              <a:rPr lang="pt-BR" dirty="0" smtClean="0"/>
              <a:t>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m_53_ trapeziform polylobate 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5040"/>
            <a:ext cx="3175000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ipse 4"/>
          <p:cNvSpPr/>
          <p:nvPr/>
        </p:nvSpPr>
        <p:spPr>
          <a:xfrm>
            <a:off x="610419" y="1552228"/>
            <a:ext cx="714375" cy="7143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1753419" y="980728"/>
            <a:ext cx="642938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896169" y="1909415"/>
            <a:ext cx="214313" cy="2143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2039169" y="1195040"/>
            <a:ext cx="214313" cy="2143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Texto explicativo em elipse 8"/>
          <p:cNvSpPr/>
          <p:nvPr/>
        </p:nvSpPr>
        <p:spPr>
          <a:xfrm>
            <a:off x="4786313" y="857250"/>
            <a:ext cx="3571875" cy="2143125"/>
          </a:xfrm>
          <a:prstGeom prst="wedgeEllipseCallout">
            <a:avLst>
              <a:gd name="adj1" fmla="val -90514"/>
              <a:gd name="adj2" fmla="val 28424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0" name="CaixaDeTexto 18"/>
          <p:cNvSpPr txBox="1">
            <a:spLocks noChangeArrowheads="1"/>
          </p:cNvSpPr>
          <p:nvPr/>
        </p:nvSpPr>
        <p:spPr bwMode="auto">
          <a:xfrm>
            <a:off x="5214938" y="1285875"/>
            <a:ext cx="2714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onstantia" pitchFamily="18" charset="0"/>
              </a:rPr>
              <a:t>MUITO OBRIGADA  PELA ATENÇÃO !! </a:t>
            </a:r>
            <a:endParaRPr lang="pt-BR" sz="2400">
              <a:latin typeface="Constantia" pitchFamily="18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10419" y="4667359"/>
            <a:ext cx="43576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Contato:</a:t>
            </a:r>
          </a:p>
          <a:p>
            <a:endParaRPr lang="pt-BR" dirty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rgbClr val="7030A0"/>
                </a:solidFill>
              </a:rPr>
              <a:t>marciareg_calegari@hotmail.com</a:t>
            </a:r>
          </a:p>
          <a:p>
            <a:endParaRPr lang="pt-BR" b="1" dirty="0" smtClean="0">
              <a:solidFill>
                <a:srgbClr val="7030A0"/>
              </a:solidFill>
            </a:endParaRPr>
          </a:p>
          <a:p>
            <a:r>
              <a:rPr lang="pt-BR" b="1" dirty="0" smtClean="0">
                <a:solidFill>
                  <a:srgbClr val="7030A0"/>
                </a:solidFill>
              </a:rPr>
              <a:t>marcia.calegari@unioeste.br</a:t>
            </a:r>
            <a:endParaRPr lang="pt-BR" b="1" dirty="0">
              <a:solidFill>
                <a:srgbClr val="7030A0"/>
              </a:solidFill>
            </a:endParaRPr>
          </a:p>
        </p:txBody>
      </p:sp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2984" y="5135224"/>
            <a:ext cx="1103908" cy="100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9879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err="1" smtClean="0"/>
              <a:t>Tafonomia</a:t>
            </a:r>
            <a:r>
              <a:rPr lang="pt-BR" dirty="0" smtClean="0"/>
              <a:t> de fitólitos 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4294967295"/>
          </p:nvPr>
        </p:nvSpPr>
        <p:spPr>
          <a:xfrm>
            <a:off x="4643438" y="2214554"/>
            <a:ext cx="4038600" cy="3186122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pt-BR" dirty="0" smtClean="0"/>
              <a:t>	- morte do tecido vegetal</a:t>
            </a:r>
          </a:p>
          <a:p>
            <a:pPr>
              <a:buNone/>
            </a:pPr>
            <a:r>
              <a:rPr lang="pt-BR" dirty="0" smtClean="0"/>
              <a:t>	- incorporação no solo/sedimento</a:t>
            </a:r>
          </a:p>
          <a:p>
            <a:pPr>
              <a:buNone/>
            </a:pPr>
            <a:r>
              <a:rPr lang="pt-BR" dirty="0" smtClean="0"/>
              <a:t>	- processos erosivos </a:t>
            </a:r>
          </a:p>
          <a:p>
            <a:pPr>
              <a:buNone/>
            </a:pPr>
            <a:r>
              <a:rPr lang="pt-BR" dirty="0" smtClean="0"/>
              <a:t>	- registro fóssil </a:t>
            </a:r>
            <a:endParaRPr lang="pt-B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1645683"/>
            <a:ext cx="3881706" cy="435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500034" y="5643578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</a:rPr>
              <a:t>Thorn</a:t>
            </a:r>
            <a:r>
              <a:rPr lang="pt-BR" dirty="0" smtClean="0">
                <a:solidFill>
                  <a:schemeClr val="bg1"/>
                </a:solidFill>
              </a:rPr>
              <a:t>, 2007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355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3"/>
          <p:cNvSpPr>
            <a:spLocks noGrp="1"/>
          </p:cNvSpPr>
          <p:nvPr>
            <p:ph idx="4294967295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>
            <a:noAutofit/>
          </a:bodyPr>
          <a:lstStyle/>
          <a:p>
            <a:pPr lvl="1" algn="just">
              <a:lnSpc>
                <a:spcPct val="80000"/>
              </a:lnSpc>
            </a:pPr>
            <a:r>
              <a:rPr lang="pt-BR" sz="3600" b="1" dirty="0" smtClean="0">
                <a:solidFill>
                  <a:srgbClr val="FF0000"/>
                </a:solidFill>
              </a:rPr>
              <a:t>Vantagem</a:t>
            </a:r>
            <a:r>
              <a:rPr lang="pt-BR" sz="3600" dirty="0" smtClean="0">
                <a:solidFill>
                  <a:srgbClr val="FF0000"/>
                </a:solidFill>
              </a:rPr>
              <a:t> </a:t>
            </a:r>
          </a:p>
          <a:p>
            <a:pPr lvl="2" algn="just">
              <a:lnSpc>
                <a:spcPct val="80000"/>
              </a:lnSpc>
            </a:pPr>
            <a:r>
              <a:rPr lang="pt-BR" sz="2800" dirty="0" smtClean="0"/>
              <a:t>Resposta da vegetação local</a:t>
            </a:r>
          </a:p>
          <a:p>
            <a:pPr lvl="2" algn="just">
              <a:lnSpc>
                <a:spcPct val="80000"/>
              </a:lnSpc>
            </a:pPr>
            <a:r>
              <a:rPr lang="pt-BR" sz="2800" dirty="0" smtClean="0"/>
              <a:t>Durabilidade (Óxidos de Al e Fe, MO, &lt; umidade &lt;&lt; dissolução da sílica opalina)</a:t>
            </a:r>
          </a:p>
          <a:p>
            <a:pPr lvl="2" algn="just">
              <a:lnSpc>
                <a:spcPct val="80000"/>
              </a:lnSpc>
            </a:pPr>
            <a:endParaRPr lang="es-ES" sz="2800" dirty="0" smtClean="0"/>
          </a:p>
          <a:p>
            <a:pPr lvl="1" algn="just">
              <a:lnSpc>
                <a:spcPct val="80000"/>
              </a:lnSpc>
            </a:pPr>
            <a:r>
              <a:rPr lang="pt-BR" sz="3600" b="1" dirty="0" smtClean="0">
                <a:solidFill>
                  <a:srgbClr val="FF0000"/>
                </a:solidFill>
              </a:rPr>
              <a:t>Desvantagem</a:t>
            </a:r>
            <a:endParaRPr lang="pt-BR" sz="3600" dirty="0" smtClean="0">
              <a:solidFill>
                <a:srgbClr val="FF0000"/>
              </a:solidFill>
            </a:endParaRPr>
          </a:p>
          <a:p>
            <a:pPr lvl="2" algn="just">
              <a:lnSpc>
                <a:spcPct val="80000"/>
              </a:lnSpc>
            </a:pPr>
            <a:r>
              <a:rPr lang="pt-BR" sz="2800" dirty="0" smtClean="0"/>
              <a:t>Redundância</a:t>
            </a:r>
          </a:p>
          <a:p>
            <a:pPr lvl="3" algn="just">
              <a:lnSpc>
                <a:spcPct val="80000"/>
              </a:lnSpc>
            </a:pPr>
            <a:r>
              <a:rPr lang="pt-BR" sz="2000" dirty="0" smtClean="0"/>
              <a:t>Diferentes espécies podem produzir o mesmo </a:t>
            </a:r>
            <a:r>
              <a:rPr lang="pt-BR" sz="2000" dirty="0" err="1" smtClean="0"/>
              <a:t>morfotipo</a:t>
            </a:r>
            <a:endParaRPr lang="pt-BR" sz="2000" dirty="0" smtClean="0"/>
          </a:p>
          <a:p>
            <a:pPr lvl="2" algn="just">
              <a:lnSpc>
                <a:spcPct val="80000"/>
              </a:lnSpc>
            </a:pPr>
            <a:r>
              <a:rPr lang="pt-BR" sz="2800" dirty="0" smtClean="0"/>
              <a:t>Multiplicidade</a:t>
            </a:r>
          </a:p>
          <a:p>
            <a:pPr lvl="3" algn="just">
              <a:lnSpc>
                <a:spcPct val="80000"/>
              </a:lnSpc>
            </a:pPr>
            <a:r>
              <a:rPr lang="pt-BR" dirty="0" smtClean="0"/>
              <a:t>Uma mesma planta pode produzir diversos tipos de fitólitos</a:t>
            </a:r>
          </a:p>
          <a:p>
            <a:pPr lvl="3" algn="r">
              <a:lnSpc>
                <a:spcPct val="80000"/>
              </a:lnSpc>
              <a:buNone/>
            </a:pPr>
            <a:r>
              <a:rPr lang="pt-BR" dirty="0" smtClean="0"/>
              <a:t>(</a:t>
            </a:r>
            <a:r>
              <a:rPr lang="pt-BR" dirty="0" err="1" smtClean="0"/>
              <a:t>Rovner</a:t>
            </a:r>
            <a:r>
              <a:rPr lang="pt-BR" dirty="0" smtClean="0"/>
              <a:t>, 1971)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xmlns="" val="19960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57200" y="1124744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 smtClean="0"/>
              <a:t>	A produção de fitólitos no reino vegetal </a:t>
            </a:r>
            <a:r>
              <a:rPr lang="pt-BR" sz="2800" b="1" dirty="0" smtClean="0"/>
              <a:t>não é homogênea.</a:t>
            </a:r>
            <a:r>
              <a:rPr lang="pt-BR" sz="2800" dirty="0" smtClean="0"/>
              <a:t>  </a:t>
            </a:r>
          </a:p>
          <a:p>
            <a:pPr marL="0" indent="0">
              <a:buNone/>
            </a:pPr>
            <a:r>
              <a:rPr lang="pt-BR" sz="2800" dirty="0" smtClean="0"/>
              <a:t>	Alguns grupos de plantas se destacam  pela “baixa produção”  e outros  pela “alta produção” de fitólitos. </a:t>
            </a:r>
          </a:p>
          <a:p>
            <a:pPr marL="0" indent="0">
              <a:buNone/>
            </a:pPr>
            <a:r>
              <a:rPr lang="pt-BR" sz="2800" dirty="0" smtClean="0"/>
              <a:t>	O </a:t>
            </a:r>
            <a:r>
              <a:rPr lang="pt-BR" sz="2800" b="1" dirty="0" smtClean="0"/>
              <a:t>mais alto nível </a:t>
            </a:r>
            <a:r>
              <a:rPr lang="pt-BR" sz="2800" dirty="0" smtClean="0"/>
              <a:t>de produção tem sido encontrado em </a:t>
            </a:r>
            <a:r>
              <a:rPr lang="pt-BR" sz="2800" b="1" dirty="0" err="1" smtClean="0"/>
              <a:t>Poaceae</a:t>
            </a:r>
            <a:r>
              <a:rPr lang="pt-BR" sz="2800" dirty="0" smtClean="0"/>
              <a:t> (família de gramíneas – ervas), </a:t>
            </a:r>
            <a:r>
              <a:rPr lang="pt-BR" sz="2800" b="1" dirty="0" smtClean="0"/>
              <a:t>até 20 vezes maior que em plantas lenhosa de dicotiledôneas. </a:t>
            </a:r>
          </a:p>
        </p:txBody>
      </p:sp>
    </p:spTree>
    <p:extLst>
      <p:ext uri="{BB962C8B-B14F-4D97-AF65-F5344CB8AC3E}">
        <p14:creationId xmlns:p14="http://schemas.microsoft.com/office/powerpoint/2010/main" xmlns="" val="77498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Reconstrução de (</a:t>
            </a:r>
            <a:r>
              <a:rPr lang="pt-BR" dirty="0" err="1" smtClean="0"/>
              <a:t>paleo</a:t>
            </a:r>
            <a:r>
              <a:rPr lang="pt-BR" dirty="0" smtClean="0"/>
              <a:t>)ambientes</a:t>
            </a: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643182"/>
            <a:ext cx="1928826" cy="14287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4143380"/>
            <a:ext cx="1857388" cy="14295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6" name="Retângulo 5"/>
          <p:cNvSpPr/>
          <p:nvPr/>
        </p:nvSpPr>
        <p:spPr>
          <a:xfrm>
            <a:off x="1000100" y="4071942"/>
            <a:ext cx="1928826" cy="1428760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Assembléia de fitólitos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6215074" y="2714620"/>
            <a:ext cx="1857388" cy="142876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Adaptações ecológicas/</a:t>
            </a:r>
          </a:p>
          <a:p>
            <a:pPr algn="ctr"/>
            <a:r>
              <a:rPr lang="pt-BR" dirty="0" smtClean="0"/>
              <a:t>estruturas da vegetação </a:t>
            </a:r>
            <a:endParaRPr lang="pt-BR" dirty="0"/>
          </a:p>
        </p:txBody>
      </p:sp>
      <p:sp>
        <p:nvSpPr>
          <p:cNvPr id="8" name="Seta para a esquerda e para a direita 7"/>
          <p:cNvSpPr/>
          <p:nvPr/>
        </p:nvSpPr>
        <p:spPr>
          <a:xfrm>
            <a:off x="3143240" y="3500438"/>
            <a:ext cx="2857520" cy="1214446"/>
          </a:xfrm>
          <a:prstGeom prst="leftRightArrow">
            <a:avLst/>
          </a:prstGeom>
          <a:solidFill>
            <a:srgbClr val="A500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uniformitarismo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1000100" y="2643182"/>
            <a:ext cx="1928826" cy="285752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6215074" y="2714620"/>
            <a:ext cx="1857388" cy="285752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de seta reta 10"/>
          <p:cNvCxnSpPr/>
          <p:nvPr/>
        </p:nvCxnSpPr>
        <p:spPr>
          <a:xfrm rot="5400000">
            <a:off x="1134246" y="3552034"/>
            <a:ext cx="857256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rot="5400000">
            <a:off x="1286646" y="3704434"/>
            <a:ext cx="857256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rot="5400000">
            <a:off x="1439046" y="3856834"/>
            <a:ext cx="857256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rot="5400000">
            <a:off x="1777188" y="3552034"/>
            <a:ext cx="857256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rot="5400000">
            <a:off x="1929588" y="3704434"/>
            <a:ext cx="857256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rot="5400000">
            <a:off x="2081988" y="3856834"/>
            <a:ext cx="857256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rot="5400000" flipH="1" flipV="1">
            <a:off x="6170625" y="4230695"/>
            <a:ext cx="785818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 rot="5400000" flipH="1" flipV="1">
            <a:off x="6323025" y="4383095"/>
            <a:ext cx="785818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 rot="5400000" flipH="1" flipV="1">
            <a:off x="6475425" y="4535495"/>
            <a:ext cx="785818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rot="5400000" flipH="1" flipV="1">
            <a:off x="6813567" y="4230695"/>
            <a:ext cx="785818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rot="5400000" flipH="1" flipV="1">
            <a:off x="6965967" y="4383095"/>
            <a:ext cx="785818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rot="5400000" flipH="1" flipV="1">
            <a:off x="7118367" y="4535495"/>
            <a:ext cx="785818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2285984" y="1571612"/>
            <a:ext cx="40719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dirty="0" smtClean="0"/>
              <a:t>Assembléia de fitólitos</a:t>
            </a:r>
            <a:endParaRPr lang="pt-BR" sz="2700" dirty="0"/>
          </a:p>
        </p:txBody>
      </p:sp>
    </p:spTree>
    <p:extLst>
      <p:ext uri="{BB962C8B-B14F-4D97-AF65-F5344CB8AC3E}">
        <p14:creationId xmlns:p14="http://schemas.microsoft.com/office/powerpoint/2010/main" xmlns="" val="150998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85632" y="3501008"/>
            <a:ext cx="5649364" cy="3276663"/>
          </a:xfrm>
        </p:spPr>
        <p:txBody>
          <a:bodyPr>
            <a:normAutofit fontScale="85000" lnSpcReduction="20000"/>
          </a:bodyPr>
          <a:lstStyle/>
          <a:p>
            <a:r>
              <a:rPr lang="pt-BR" b="1" dirty="0" smtClean="0"/>
              <a:t>FELIPE</a:t>
            </a:r>
            <a:r>
              <a:rPr lang="pt-BR" dirty="0"/>
              <a:t>, Paula L. L</a:t>
            </a:r>
            <a:r>
              <a:rPr lang="pt-BR" dirty="0" smtClean="0"/>
              <a:t>.; </a:t>
            </a:r>
            <a:r>
              <a:rPr lang="pt-BR" b="1" dirty="0"/>
              <a:t>CECCHET</a:t>
            </a:r>
            <a:r>
              <a:rPr lang="pt-BR" dirty="0"/>
              <a:t>, Fernanda </a:t>
            </a:r>
            <a:r>
              <a:rPr lang="pt-BR" dirty="0" smtClean="0"/>
              <a:t>A</a:t>
            </a:r>
            <a:r>
              <a:rPr lang="pt-BR" dirty="0"/>
              <a:t>.</a:t>
            </a:r>
            <a:r>
              <a:rPr lang="pt-BR" dirty="0" smtClean="0"/>
              <a:t>; </a:t>
            </a:r>
            <a:r>
              <a:rPr lang="pt-BR" b="1" dirty="0" smtClean="0"/>
              <a:t>BRUSTOLINE</a:t>
            </a:r>
            <a:r>
              <a:rPr lang="pt-BR" dirty="0" smtClean="0"/>
              <a:t>, Lucas . </a:t>
            </a:r>
            <a:r>
              <a:rPr lang="pt-BR" b="1" dirty="0" smtClean="0"/>
              <a:t>CALEGARI</a:t>
            </a:r>
            <a:r>
              <a:rPr lang="pt-BR" dirty="0"/>
              <a:t>, Marcia </a:t>
            </a:r>
            <a:r>
              <a:rPr lang="pt-BR" dirty="0" smtClean="0"/>
              <a:t>R. – </a:t>
            </a:r>
            <a:r>
              <a:rPr lang="pt-BR" b="1" dirty="0" smtClean="0"/>
              <a:t>UNIOESTE</a:t>
            </a:r>
          </a:p>
          <a:p>
            <a:r>
              <a:rPr lang="pt-BR" baseline="30000" dirty="0" smtClean="0"/>
              <a:t> </a:t>
            </a:r>
            <a:r>
              <a:rPr lang="pt-BR" b="1" dirty="0" smtClean="0"/>
              <a:t>PESSENDA</a:t>
            </a:r>
            <a:r>
              <a:rPr lang="pt-BR" dirty="0"/>
              <a:t>, Luiz C. R</a:t>
            </a:r>
            <a:r>
              <a:rPr lang="pt-BR" dirty="0" smtClean="0"/>
              <a:t>. – </a:t>
            </a:r>
            <a:r>
              <a:rPr lang="pt-BR" b="1" dirty="0" smtClean="0"/>
              <a:t>CENA/USP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b="1" dirty="0" smtClean="0"/>
              <a:t>Colaboração</a:t>
            </a:r>
            <a:r>
              <a:rPr lang="pt-BR" dirty="0" smtClean="0"/>
              <a:t>:</a:t>
            </a:r>
          </a:p>
          <a:p>
            <a:r>
              <a:rPr lang="pt-BR" dirty="0" smtClean="0"/>
              <a:t>Marco </a:t>
            </a:r>
            <a:r>
              <a:rPr lang="pt-BR" b="1" dirty="0" err="1" smtClean="0"/>
              <a:t>Madella</a:t>
            </a:r>
            <a:r>
              <a:rPr lang="pt-BR" b="1" dirty="0" smtClean="0"/>
              <a:t>  - CSIC-ICREA (Barcelona, ES)</a:t>
            </a:r>
            <a:endParaRPr lang="pt-BR" b="1" dirty="0"/>
          </a:p>
          <a:p>
            <a:r>
              <a:rPr lang="pt-BR" dirty="0" smtClean="0"/>
              <a:t>Margarita </a:t>
            </a:r>
            <a:r>
              <a:rPr lang="pt-BR" b="1" dirty="0" err="1" smtClean="0"/>
              <a:t>Osterrieth</a:t>
            </a:r>
            <a:r>
              <a:rPr lang="pt-BR" b="1" dirty="0" smtClean="0"/>
              <a:t> – UNMP – Mar Del Plata, AR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42083" y="1196752"/>
            <a:ext cx="6082445" cy="1472184"/>
          </a:xfrm>
        </p:spPr>
        <p:txBody>
          <a:bodyPr>
            <a:noAutofit/>
          </a:bodyPr>
          <a:lstStyle/>
          <a:p>
            <a:pPr algn="ctr"/>
            <a:r>
              <a:rPr lang="pt-BR" sz="2700" b="1" i="1" dirty="0">
                <a:solidFill>
                  <a:srgbClr val="660033"/>
                </a:solidFill>
              </a:rPr>
              <a:t>Coleção de referência de fitólitos da Floresta Ombrófila Densa (Linhares, ES): Subsídios para reconstrução </a:t>
            </a:r>
            <a:r>
              <a:rPr lang="pt-BR" sz="2700" b="1" i="1" dirty="0" err="1">
                <a:solidFill>
                  <a:srgbClr val="660033"/>
                </a:solidFill>
              </a:rPr>
              <a:t>paleoambiental</a:t>
            </a:r>
            <a:r>
              <a:rPr lang="pt-BR" sz="2700" b="1" i="1" dirty="0">
                <a:solidFill>
                  <a:srgbClr val="660033"/>
                </a:solidFill>
              </a:rPr>
              <a:t> (Primeira aproximação)</a:t>
            </a:r>
            <a:endParaRPr lang="pt-BR" sz="27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4" y="4149080"/>
            <a:ext cx="1103908" cy="100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-36512" y="5301208"/>
            <a:ext cx="897778" cy="101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4" y="6443143"/>
            <a:ext cx="1785937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1510827" y="5229200"/>
            <a:ext cx="1837037" cy="1051428"/>
            <a:chOff x="1700127" y="5212587"/>
            <a:chExt cx="1837037" cy="1051428"/>
          </a:xfrm>
        </p:grpSpPr>
        <p:pic>
          <p:nvPicPr>
            <p:cNvPr id="8" name="Picture 3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5573" r="55759" b="5263"/>
            <a:stretch>
              <a:fillRect/>
            </a:stretch>
          </p:blipFill>
          <p:spPr bwMode="auto">
            <a:xfrm>
              <a:off x="1700127" y="5721653"/>
              <a:ext cx="1837037" cy="542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658"/>
            <a:stretch>
              <a:fillRect/>
            </a:stretch>
          </p:blipFill>
          <p:spPr bwMode="auto">
            <a:xfrm>
              <a:off x="1700127" y="5212587"/>
              <a:ext cx="1837037" cy="546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http://www.mdp.edu.ar/noticiasimg/invisibl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57200"/>
            <a:ext cx="1143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www.mdp.edu.ar/noticiasimg/invisibl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-304800"/>
            <a:ext cx="1143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ncrypted-tbn3.gstatic.com/images?q=tbn:ANd9GcSHu2tTxKEp4l2F1yyYelBjihYC0uXFGRJ2E3k4bsrn8Dqg-5A_PDv05T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221088"/>
            <a:ext cx="112395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ço Reservado para Conteúdo 3"/>
          <p:cNvSpPr txBox="1">
            <a:spLocks noGrp="1"/>
          </p:cNvSpPr>
          <p:nvPr>
            <p:ph sz="quarter" idx="13"/>
          </p:nvPr>
        </p:nvSpPr>
        <p:spPr>
          <a:xfrm>
            <a:off x="395536" y="1970251"/>
            <a:ext cx="8424936" cy="40626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9388" lvl="1" algn="just">
              <a:defRPr/>
            </a:pPr>
            <a:r>
              <a:rPr lang="pt-BR" sz="2800" dirty="0"/>
              <a:t> </a:t>
            </a:r>
            <a:r>
              <a:rPr lang="pt-BR" sz="2800" dirty="0" smtClean="0"/>
              <a:t>Elaborar </a:t>
            </a:r>
            <a:r>
              <a:rPr lang="pt-BR" sz="2800" dirty="0"/>
              <a:t>uma “coleção de referência de fitólitos” extraídos de </a:t>
            </a:r>
            <a:r>
              <a:rPr lang="pt-BR" sz="2800" dirty="0" smtClean="0"/>
              <a:t>partes de plantas </a:t>
            </a:r>
            <a:r>
              <a:rPr lang="pt-BR" sz="2800" dirty="0"/>
              <a:t>atuais que compõem </a:t>
            </a:r>
            <a:r>
              <a:rPr lang="pt-BR" sz="2800" dirty="0" smtClean="0"/>
              <a:t>os </a:t>
            </a:r>
            <a:r>
              <a:rPr lang="pt-BR" sz="2800" dirty="0"/>
              <a:t>diferentes estratos um fragmento </a:t>
            </a:r>
            <a:r>
              <a:rPr lang="pt-BR" sz="2800" dirty="0" smtClean="0"/>
              <a:t>da </a:t>
            </a:r>
            <a:r>
              <a:rPr lang="pt-BR" sz="2800" dirty="0"/>
              <a:t>Floresta Ombrófila Densa das Terras Baixas - Mata de Tabuleiro (Bioma da Mata Atlântica) em Linhares (ES</a:t>
            </a:r>
            <a:r>
              <a:rPr lang="pt-BR" sz="2800" dirty="0" smtClean="0"/>
              <a:t>).</a:t>
            </a:r>
          </a:p>
          <a:p>
            <a:pPr marL="523875" lvl="3" algn="just">
              <a:defRPr/>
            </a:pPr>
            <a:r>
              <a:rPr lang="pt-BR" sz="2400" dirty="0" smtClean="0"/>
              <a:t> </a:t>
            </a:r>
            <a:r>
              <a:rPr lang="pt-BR" sz="2400" dirty="0"/>
              <a:t>Investigar as variações de produção de fitólitos (entre famílias e espécies</a:t>
            </a:r>
            <a:r>
              <a:rPr lang="pt-BR" sz="2400" dirty="0" smtClean="0"/>
              <a:t>)</a:t>
            </a:r>
          </a:p>
          <a:p>
            <a:pPr marL="523875" lvl="3" algn="just">
              <a:defRPr/>
            </a:pPr>
            <a:r>
              <a:rPr lang="pt-BR" sz="2400" dirty="0" smtClean="0"/>
              <a:t>Avaliar o </a:t>
            </a:r>
            <a:r>
              <a:rPr lang="pt-BR" sz="2400" dirty="0"/>
              <a:t>significado taxonômico das espécies </a:t>
            </a:r>
            <a:r>
              <a:rPr lang="pt-BR" sz="2400" dirty="0" smtClean="0"/>
              <a:t>analisadas</a:t>
            </a:r>
            <a:endParaRPr lang="pt-BR" sz="2400" spc="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5364</TotalTime>
  <Words>1904</Words>
  <Application>Microsoft Office PowerPoint</Application>
  <PresentationFormat>Apresentação na tela (4:3)</PresentationFormat>
  <Paragraphs>565</Paragraphs>
  <Slides>32</Slides>
  <Notes>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4" baseType="lpstr">
      <vt:lpstr>Soho</vt:lpstr>
      <vt:lpstr>Imagem de Bitmap</vt:lpstr>
      <vt:lpstr>Coleção de referência de fitólitos da Floresta Ombrófila Densa (Linhares, ES): Subsídios para reconstrução paleoambiental</vt:lpstr>
      <vt:lpstr>Fitólitos</vt:lpstr>
      <vt:lpstr>Fitólitos </vt:lpstr>
      <vt:lpstr>Tafonomia de fitólitos </vt:lpstr>
      <vt:lpstr>Slide 5</vt:lpstr>
      <vt:lpstr>Slide 6</vt:lpstr>
      <vt:lpstr>Reconstrução de (paleo)ambientes</vt:lpstr>
      <vt:lpstr>Coleção de referência de fitólitos da Floresta Ombrófila Densa (Linhares, ES): Subsídios para reconstrução paleoambiental (Primeira aproximação)</vt:lpstr>
      <vt:lpstr>OBJETIVOS</vt:lpstr>
      <vt:lpstr>LOCALIZAÇÃO DA ÁREA DE ESTUDO</vt:lpstr>
      <vt:lpstr>Material e Métodos - Coleta de amostras</vt:lpstr>
      <vt:lpstr>Material e Métodos - Coleta de amostras</vt:lpstr>
      <vt:lpstr>Material e Métodos</vt:lpstr>
      <vt:lpstr>Slide 14</vt:lpstr>
      <vt:lpstr>Coleta de amostras</vt:lpstr>
      <vt:lpstr>Extração  de Fitólitos </vt:lpstr>
      <vt:lpstr>Slide 17</vt:lpstr>
      <vt:lpstr>Slide 18</vt:lpstr>
      <vt:lpstr>Resultados Produção de Fitólitos</vt:lpstr>
      <vt:lpstr>Resultados Produção de Fitólitos</vt:lpstr>
      <vt:lpstr>Resultados Produção de Fitólitos</vt:lpstr>
      <vt:lpstr>Produção de Fitólitos</vt:lpstr>
      <vt:lpstr>Slide 23</vt:lpstr>
      <vt:lpstr>Slide 24</vt:lpstr>
      <vt:lpstr>Produção de Fitólitos</vt:lpstr>
      <vt:lpstr>Slide 26</vt:lpstr>
      <vt:lpstr>Slide 27</vt:lpstr>
      <vt:lpstr>Slide 28</vt:lpstr>
      <vt:lpstr>Slide 29</vt:lpstr>
      <vt:lpstr>Slide 30</vt:lpstr>
      <vt:lpstr>Considerações Finais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COLEÇÃO DE REFERÊNCIA DE FITÓLITOS DE EUDICOTILEDONEAE DA FLORESTA OMBRÓFILA DENSA: SUBSÍDIOS PARA ESTUDOS PALEOAMBIENTAIS EM REGIÕES TROPICAIS</dc:title>
  <dc:creator>paula</dc:creator>
  <cp:lastModifiedBy>Marlon</cp:lastModifiedBy>
  <cp:revision>79</cp:revision>
  <dcterms:created xsi:type="dcterms:W3CDTF">2012-11-08T03:01:25Z</dcterms:created>
  <dcterms:modified xsi:type="dcterms:W3CDTF">2013-09-23T00:38:41Z</dcterms:modified>
</cp:coreProperties>
</file>