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0"/>
  </p:notesMasterIdLst>
  <p:sldIdLst>
    <p:sldId id="256" r:id="rId2"/>
    <p:sldId id="269" r:id="rId3"/>
    <p:sldId id="262" r:id="rId4"/>
    <p:sldId id="293" r:id="rId5"/>
    <p:sldId id="257" r:id="rId6"/>
    <p:sldId id="258" r:id="rId7"/>
    <p:sldId id="263" r:id="rId8"/>
    <p:sldId id="259" r:id="rId9"/>
    <p:sldId id="264" r:id="rId10"/>
    <p:sldId id="260" r:id="rId11"/>
    <p:sldId id="265" r:id="rId12"/>
    <p:sldId id="288" r:id="rId13"/>
    <p:sldId id="261" r:id="rId14"/>
    <p:sldId id="295" r:id="rId15"/>
    <p:sldId id="266" r:id="rId16"/>
    <p:sldId id="289" r:id="rId17"/>
    <p:sldId id="272" r:id="rId18"/>
    <p:sldId id="290" r:id="rId19"/>
    <p:sldId id="268" r:id="rId20"/>
    <p:sldId id="270" r:id="rId21"/>
    <p:sldId id="271" r:id="rId22"/>
    <p:sldId id="273" r:id="rId23"/>
    <p:sldId id="275" r:id="rId24"/>
    <p:sldId id="276" r:id="rId25"/>
    <p:sldId id="277" r:id="rId26"/>
    <p:sldId id="279" r:id="rId27"/>
    <p:sldId id="297" r:id="rId28"/>
    <p:sldId id="282" r:id="rId29"/>
    <p:sldId id="280" r:id="rId30"/>
    <p:sldId id="267" r:id="rId31"/>
    <p:sldId id="287" r:id="rId32"/>
    <p:sldId id="285" r:id="rId33"/>
    <p:sldId id="284" r:id="rId34"/>
    <p:sldId id="281" r:id="rId35"/>
    <p:sldId id="291" r:id="rId36"/>
    <p:sldId id="286" r:id="rId37"/>
    <p:sldId id="294" r:id="rId38"/>
    <p:sldId id="296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5" autoAdjust="0"/>
    <p:restoredTop sz="82051" autoAdjust="0"/>
  </p:normalViewPr>
  <p:slideViewPr>
    <p:cSldViewPr>
      <p:cViewPr>
        <p:scale>
          <a:sx n="53" d="100"/>
          <a:sy n="53" d="100"/>
        </p:scale>
        <p:origin x="-924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2960D-72FF-4A00-8A55-140DA8643645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0FFD-F945-42FC-AB05-C58A5DB9A818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Por que estudar essa região? É interessante</a:t>
            </a:r>
            <a:r>
              <a:rPr lang="pt-BR" baseline="0" dirty="0" smtClean="0"/>
              <a:t> ressaltar que a Mata atlântica é bastante atrativa para estudos paleoambientais pois, apesar da intensa degradação sofrida desde a colonização do Brasil, ela ainda preserva uma biodiversidade abundante, além de um alto endemismo natural. </a:t>
            </a:r>
            <a:br>
              <a:rPr lang="pt-BR" baseline="0" dirty="0" smtClean="0"/>
            </a:br>
            <a:r>
              <a:rPr lang="pt-BR" baseline="0" dirty="0" smtClean="0"/>
              <a:t>Mas como explicar seu alto endemismo e biodiversidade? Algumas teorias foram propostas a cerca deste assunto: - contato pretérito e teoria dos refúgios.</a:t>
            </a:r>
            <a:br>
              <a:rPr lang="pt-BR" baseline="0" dirty="0" smtClean="0"/>
            </a:br>
            <a:r>
              <a:rPr lang="pt-BR" baseline="0" dirty="0" smtClean="0"/>
              <a:t>* UMG – ~20.000 anos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Ditionito,</a:t>
            </a:r>
            <a:r>
              <a:rPr lang="pt-BR" baseline="0" dirty="0" smtClean="0"/>
              <a:t> Citrato, Bicarbonato de sódio - </a:t>
            </a:r>
            <a:r>
              <a:rPr lang="pt-BR" dirty="0" smtClean="0"/>
              <a:t>Remoção de</a:t>
            </a:r>
            <a:r>
              <a:rPr lang="pt-BR" baseline="0" dirty="0" smtClean="0"/>
              <a:t> óxidos de ferro 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Caracterizar</a:t>
            </a:r>
            <a:r>
              <a:rPr lang="pt-BR" baseline="0" dirty="0" smtClean="0"/>
              <a:t> interação mata atlântica x mata amazônica desde o pleistoceno tardio 50.000 anos</a:t>
            </a:r>
          </a:p>
          <a:p>
            <a:r>
              <a:rPr lang="pt-BR" sz="1200" dirty="0" smtClean="0"/>
              <a:t>Identificar padrões que determinem a área como refúgio florestal (Pleistoceno Superior/</a:t>
            </a:r>
          </a:p>
          <a:p>
            <a:r>
              <a:rPr lang="pt-BR" sz="1200" dirty="0" smtClean="0"/>
              <a:t>Holoceno inferior).</a:t>
            </a:r>
          </a:p>
          <a:p>
            <a:r>
              <a:rPr lang="pt-BR" sz="1200" dirty="0" smtClean="0"/>
              <a:t>Ampliar Estudos em desenvolvimento na área 	</a:t>
            </a:r>
            <a:endParaRPr lang="pt-BR" sz="1200" dirty="0" smtClean="0"/>
          </a:p>
          <a:p>
            <a:r>
              <a:rPr lang="pt-BR" sz="1200" dirty="0" smtClean="0"/>
              <a:t>Compreender </a:t>
            </a:r>
            <a:r>
              <a:rPr lang="pt-BR" sz="1200" dirty="0" smtClean="0"/>
              <a:t>interações do NRM e sua influência na dinâmica da vegetação desde o Pleistoceno Tardio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Quanto à geologia, </a:t>
            </a:r>
            <a:r>
              <a:rPr lang="pt-BR" dirty="0" err="1" smtClean="0"/>
              <a:t>Suguio</a:t>
            </a:r>
            <a:r>
              <a:rPr lang="pt-BR" dirty="0" smtClean="0"/>
              <a:t> &amp; Martin, (1981) descrevem três diferentes províncias geomorfológicas: (1) Planície costeira originada no Quaternário com padrão de drenagem difuso, formada por sedimentos marinhos arenosos e sedimentos </a:t>
            </a:r>
            <a:r>
              <a:rPr lang="pt-BR" dirty="0" err="1" smtClean="0"/>
              <a:t>argilo-arenosos</a:t>
            </a:r>
            <a:r>
              <a:rPr lang="pt-BR" dirty="0" smtClean="0"/>
              <a:t> fluviais recobertos por camada </a:t>
            </a:r>
            <a:r>
              <a:rPr lang="pt-BR" dirty="0" err="1" smtClean="0"/>
              <a:t>turfosa</a:t>
            </a:r>
            <a:r>
              <a:rPr lang="pt-BR" dirty="0" smtClean="0"/>
              <a:t> em alguns locais; (2) depósitos terciários do grupo Barreiras a leste, formando uma planície inclinada em direção ao mar; (3) uma zona de serras a oeste, sustentada por rochas ígneas metamórficas do </a:t>
            </a:r>
            <a:r>
              <a:rPr lang="pt-BR" dirty="0" err="1" smtClean="0"/>
              <a:t>pré-Cambriano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As matas de tabuleiro são caracterizadas por um dossel em torno de 30 m de altura, com árvores emergentes de até 40 m, sendo estruturalmente semelhantes às florestas Amazônicas de Terra-firme (RIZZINI, 1997). Está presente também um estrato arbóreo inferior, com cerca de 20 m de altura e um estrato herbáceo não muito denso. </a:t>
            </a:r>
            <a:r>
              <a:rPr lang="pt-BR" dirty="0" err="1" smtClean="0"/>
              <a:t>Rizzini</a:t>
            </a:r>
            <a:r>
              <a:rPr lang="pt-BR" dirty="0" smtClean="0"/>
              <a:t> (1997) destaca ainda a ocorrência de elementos típicos das Florestas Amazônicas, além de elementos endêmicos e elementos comuns a outras florestas do sudeste brasileiro. Este tipo de vegetação ocorre desde o estado de Pernambuco ao Rio de Janeiro, sendo sua área central o sul da Bahia e o norte do Espírito Santo, sobre os depósitos do terciário da Formação Barreiras.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Sobre as manchas de solo arenosos com camada </a:t>
            </a:r>
            <a:r>
              <a:rPr lang="pt-BR" dirty="0" err="1" smtClean="0"/>
              <a:t>laterítica</a:t>
            </a:r>
            <a:r>
              <a:rPr lang="pt-BR" dirty="0" smtClean="0"/>
              <a:t> a cerca de 1 ou 2 m, está a vegetação de </a:t>
            </a:r>
            <a:r>
              <a:rPr lang="pt-BR" dirty="0" err="1" smtClean="0"/>
              <a:t>Muçununga</a:t>
            </a:r>
            <a:r>
              <a:rPr lang="pt-BR" dirty="0" smtClean="0"/>
              <a:t>, cuja </a:t>
            </a:r>
            <a:r>
              <a:rPr lang="pt-BR" dirty="0" err="1" smtClean="0"/>
              <a:t>fitofisionomia</a:t>
            </a:r>
            <a:r>
              <a:rPr lang="pt-BR" dirty="0" smtClean="0"/>
              <a:t> varia muito, desde as campestres até as florestais (SIMONELLI, 1998; MEIRA NETO </a:t>
            </a:r>
            <a:r>
              <a:rPr lang="pt-BR" dirty="0" err="1" smtClean="0"/>
              <a:t>et</a:t>
            </a:r>
            <a:r>
              <a:rPr lang="pt-BR" dirty="0" smtClean="0"/>
              <a:t> al., 2005). Este solo tem sua formação no Quaternário recente e é resultante do acumulo </a:t>
            </a:r>
            <a:r>
              <a:rPr lang="pt-BR" dirty="0" err="1" smtClean="0"/>
              <a:t>fluvio-marinho</a:t>
            </a:r>
            <a:r>
              <a:rPr lang="pt-BR" dirty="0" smtClean="0"/>
              <a:t>, devido à barragem dos cursos d’água, gerando o alagamento nas depressões rasas e, posteriormente, formando de lagoas pantanosas. Em seguida, o assoreamento formou uma camada </a:t>
            </a:r>
            <a:r>
              <a:rPr lang="pt-BR" dirty="0" err="1" smtClean="0"/>
              <a:t>laterítica</a:t>
            </a:r>
            <a:r>
              <a:rPr lang="pt-BR" dirty="0" smtClean="0"/>
              <a:t> impermeável e a abertura de novos canais de drenagem permitiu que o local fosse colonizado por espécies arbustivo-arbóreas (IBGE, 1987).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Raro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Caso o ambiente seja lacustre, faremos uso da metodologia de </a:t>
            </a:r>
            <a:r>
              <a:rPr lang="pt-BR" dirty="0" err="1" smtClean="0"/>
              <a:t>Livingstone</a:t>
            </a:r>
            <a:r>
              <a:rPr lang="pt-BR" dirty="0" smtClean="0"/>
              <a:t> (1955), constituído de um coletor de pistão, montado sobre uma plataforma flutuante (COLINVAUX et. al., 1999).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10FFD-F945-42FC-AB05-C58A5DB9A818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73A4433-8CFA-4E33-8B2A-4189E2AFB7B8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6A56C6-A24E-49D9-98E7-5A55E0A7170B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/>
        </p:nvSpPr>
        <p:spPr>
          <a:xfrm>
            <a:off x="107504" y="-193521"/>
            <a:ext cx="8676455" cy="1512168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Universidade de São Paulo</a:t>
            </a:r>
          </a:p>
          <a:p>
            <a:pPr algn="ctr"/>
            <a:r>
              <a:rPr lang="pt-BR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Centro de Energia Nuclear na Agricultura</a:t>
            </a:r>
          </a:p>
          <a:p>
            <a:pPr algn="ctr"/>
            <a:r>
              <a:rPr lang="pt-BR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Laboratório </a:t>
            </a:r>
            <a:r>
              <a:rPr lang="pt-BR" sz="21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14</a:t>
            </a:r>
            <a:r>
              <a:rPr lang="pt-BR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</a:t>
            </a:r>
            <a:endParaRPr lang="pt-BR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2830" y="4809346"/>
            <a:ext cx="562551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latin typeface="Helvetica" pitchFamily="34" charset="0"/>
                <a:cs typeface="Helvetica" pitchFamily="34" charset="0"/>
              </a:rPr>
              <a:t>Aluna</a:t>
            </a:r>
            <a:r>
              <a:rPr lang="pt-BR" sz="2000" dirty="0" smtClean="0">
                <a:latin typeface="Helvetica" pitchFamily="34" charset="0"/>
                <a:cs typeface="Helvetica" pitchFamily="34" charset="0"/>
              </a:rPr>
              <a:t>: </a:t>
            </a:r>
            <a:r>
              <a:rPr lang="pt-BR" sz="2000" dirty="0" smtClean="0">
                <a:latin typeface="Helvetica" pitchFamily="34" charset="0"/>
                <a:cs typeface="Helvetica" pitchFamily="34" charset="0"/>
              </a:rPr>
              <a:t>Mariah Izar Francisquini Correia</a:t>
            </a:r>
          </a:p>
          <a:p>
            <a:pPr algn="ctr"/>
            <a:r>
              <a:rPr lang="pt-BR" sz="2000" dirty="0" smtClean="0">
                <a:latin typeface="Helvetica" pitchFamily="34" charset="0"/>
                <a:cs typeface="Helvetica" pitchFamily="34" charset="0"/>
              </a:rPr>
              <a:t>Orientador: Prof. Dr. Luiz Carlos Ruiz </a:t>
            </a:r>
            <a:r>
              <a:rPr lang="pt-BR" sz="2000" dirty="0" err="1" smtClean="0">
                <a:latin typeface="Helvetica" pitchFamily="34" charset="0"/>
                <a:cs typeface="Helvetica" pitchFamily="34" charset="0"/>
              </a:rPr>
              <a:t>Pessenda</a:t>
            </a:r>
            <a:endParaRPr lang="pt-BR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79912" y="6237312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Piracicaba, 2013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19872" y="1681758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i="1" dirty="0" smtClean="0">
                <a:solidFill>
                  <a:schemeClr val="bg1"/>
                </a:solidFill>
              </a:rPr>
              <a:t>Projeto de doutorado</a:t>
            </a:r>
            <a:endParaRPr lang="pt-BR" sz="1600" i="1" dirty="0">
              <a:solidFill>
                <a:schemeClr val="bg1"/>
              </a:solidFill>
            </a:endParaRPr>
          </a:p>
        </p:txBody>
      </p:sp>
      <p:sp>
        <p:nvSpPr>
          <p:cNvPr id="5" name="Subtítulo 2"/>
          <p:cNvSpPr>
            <a:spLocks noGrp="1"/>
          </p:cNvSpPr>
          <p:nvPr/>
        </p:nvSpPr>
        <p:spPr>
          <a:xfrm>
            <a:off x="0" y="2348880"/>
            <a:ext cx="9144000" cy="158417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500" b="1" i="1" dirty="0" smtClean="0">
                <a:solidFill>
                  <a:schemeClr val="bg1"/>
                </a:solidFill>
              </a:rPr>
              <a:t>Reconstrução da dinâmica da vegetação de Mata Atlântica desde o Pleistoceno tardio nas regiões sudeste (costa norte do Estado do Espírito Santo e leste de Minas Gerais) e nordeste (sul da Bahia) do Brasil.</a:t>
            </a:r>
            <a:endParaRPr lang="pt-BR" sz="3500" i="1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 t="16091"/>
          <a:stretch>
            <a:fillRect/>
          </a:stretch>
        </p:blipFill>
        <p:spPr bwMode="auto">
          <a:xfrm>
            <a:off x="7380312" y="260648"/>
            <a:ext cx="131962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://quipronat.files.wordpress.com/2010/10/fape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19650"/>
            <a:ext cx="1383141" cy="315433"/>
          </a:xfrm>
          <a:prstGeom prst="rect">
            <a:avLst/>
          </a:prstGeom>
          <a:noFill/>
        </p:spPr>
      </p:pic>
      <p:pic>
        <p:nvPicPr>
          <p:cNvPr id="13" name="Picture 2" descr="C:\MARIAH\Meus Documentos\foto_dentro4485_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6253558"/>
            <a:ext cx="300682" cy="305694"/>
          </a:xfrm>
          <a:prstGeom prst="rect">
            <a:avLst/>
          </a:prstGeom>
          <a:noFill/>
        </p:spPr>
      </p:pic>
      <p:pic>
        <p:nvPicPr>
          <p:cNvPr id="86018" name="Picture 2" descr="http://www.inforbusiness.com.br/UserFiles/images/ce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876143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591071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Nível Relativo Marinho (NRM)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m 10" descr="NRM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1890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08520" y="6093296"/>
            <a:ext cx="89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Esquema do nível relativo do mar registrado na costa brasileira, comparando o que foi proposto Figura de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Buso-jr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2010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05035" y="278092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Martin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al. 2003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236296" y="458112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Angulo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al. 2006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1619672" y="1916832"/>
            <a:ext cx="0" cy="29523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5364088" y="1844824"/>
            <a:ext cx="0" cy="30243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835697" y="436510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P</a:t>
            </a:r>
            <a:r>
              <a:rPr lang="pt-BR" dirty="0" err="1" smtClean="0"/>
              <a:t>aleoestuário</a:t>
            </a:r>
            <a:r>
              <a:rPr lang="pt-BR" dirty="0" smtClean="0"/>
              <a:t> e manguezais bem estruturados</a:t>
            </a:r>
          </a:p>
          <a:p>
            <a:pPr algn="ctr"/>
            <a:r>
              <a:rPr lang="pt-BR" dirty="0" smtClean="0"/>
              <a:t>Linhares-ES.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433879" y="550794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Buso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al. 2013 b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2383720"/>
            <a:ext cx="792088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A</a:t>
            </a:r>
            <a:r>
              <a:rPr lang="pt-BR" sz="2400" b="1" dirty="0"/>
              <a:t> associação </a:t>
            </a:r>
            <a:r>
              <a:rPr lang="pt-BR" sz="2400" dirty="0" smtClean="0"/>
              <a:t>dos dados </a:t>
            </a:r>
            <a:r>
              <a:rPr lang="pt-BR" sz="2400" dirty="0"/>
              <a:t>obtidos através dos </a:t>
            </a:r>
            <a:r>
              <a:rPr lang="pt-BR" sz="2400" dirty="0" smtClean="0"/>
              <a:t>diversos </a:t>
            </a:r>
            <a:r>
              <a:rPr lang="pt-BR" sz="2400" b="1" dirty="0" smtClean="0"/>
              <a:t>trabalhos </a:t>
            </a:r>
            <a:r>
              <a:rPr lang="pt-BR" sz="2400" dirty="0" smtClean="0"/>
              <a:t>do </a:t>
            </a:r>
            <a:r>
              <a:rPr lang="pt-BR" sz="2400" dirty="0"/>
              <a:t>projeto temático e a </a:t>
            </a:r>
            <a:r>
              <a:rPr lang="pt-BR" sz="2400" b="1" dirty="0"/>
              <a:t>comparação com outras regiões brasileiras</a:t>
            </a:r>
            <a:r>
              <a:rPr lang="pt-BR" sz="2400" dirty="0"/>
              <a:t> permitirão </a:t>
            </a:r>
            <a:r>
              <a:rPr lang="pt-BR" sz="2400" b="1" dirty="0" smtClean="0"/>
              <a:t>a ampliação </a:t>
            </a:r>
            <a:r>
              <a:rPr lang="pt-BR" sz="2400" dirty="0"/>
              <a:t>das bases de dados dos modelos climáticos, possibilitando a </a:t>
            </a:r>
            <a:r>
              <a:rPr lang="pt-BR" sz="2400" b="1" dirty="0"/>
              <a:t>compreensão </a:t>
            </a:r>
            <a:r>
              <a:rPr lang="pt-BR" sz="2400" b="1" dirty="0" smtClean="0"/>
              <a:t>do ambiente </a:t>
            </a:r>
            <a:r>
              <a:rPr lang="pt-BR" sz="2400" b="1" dirty="0"/>
              <a:t>presente </a:t>
            </a:r>
            <a:r>
              <a:rPr lang="pt-BR" sz="2400" dirty="0"/>
              <a:t>e mesmo </a:t>
            </a:r>
            <a:r>
              <a:rPr lang="pt-BR" sz="2400" b="1" dirty="0"/>
              <a:t>previsões futuras.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/>
        </p:nvSpPr>
        <p:spPr>
          <a:xfrm>
            <a:off x="0" y="-27384"/>
            <a:ext cx="9144000" cy="18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100" b="1" dirty="0" smtClean="0">
              <a:solidFill>
                <a:schemeClr val="tx1"/>
              </a:solidFill>
            </a:endParaRPr>
          </a:p>
          <a:p>
            <a:endParaRPr lang="pt-BR" sz="21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4077072"/>
            <a:ext cx="9144000" cy="1440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04048" y="4149080"/>
            <a:ext cx="4139952" cy="72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3140968"/>
            <a:ext cx="9144000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81152" y="3140968"/>
            <a:ext cx="3084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Objetivos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74030" y="4437112"/>
            <a:ext cx="386997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Gerais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3278" y="-52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Objetivos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3528" y="908720"/>
            <a:ext cx="856895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  <a:p>
            <a:pPr algn="just"/>
            <a:endParaRPr lang="pt-BR" sz="22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200" dirty="0" smtClean="0"/>
              <a:t> Mata Atlântica	Floresta Amazônica </a:t>
            </a:r>
          </a:p>
          <a:p>
            <a:pPr marL="342900" indent="-342900">
              <a:lnSpc>
                <a:spcPct val="150000"/>
              </a:lnSpc>
            </a:pPr>
            <a:r>
              <a:rPr lang="pt-BR" sz="2200" dirty="0" smtClean="0"/>
              <a:t>					Interagiram desde quando?</a:t>
            </a:r>
          </a:p>
          <a:p>
            <a:pPr marL="342900" indent="-342900"/>
            <a:r>
              <a:rPr lang="pt-BR" sz="2200" dirty="0" smtClean="0"/>
              <a:t>					rotas e sentido de interação.</a:t>
            </a:r>
          </a:p>
          <a:p>
            <a:pPr marL="342900" indent="-342900" algn="just">
              <a:buAutoNum type="arabicPeriod"/>
            </a:pPr>
            <a:endParaRPr lang="pt-BR" sz="2200" dirty="0" smtClean="0"/>
          </a:p>
          <a:p>
            <a:pPr marL="342900" indent="-342900" algn="just">
              <a:buAutoNum type="arabicPeriod"/>
            </a:pPr>
            <a:endParaRPr lang="pt-BR" sz="2200" dirty="0" smtClean="0"/>
          </a:p>
          <a:p>
            <a:pPr marL="342900" indent="-342900" algn="just"/>
            <a:r>
              <a:rPr lang="pt-BR" sz="2200" dirty="0" smtClean="0"/>
              <a:t>2.  Refúgio florestal?</a:t>
            </a:r>
          </a:p>
          <a:p>
            <a:pPr marL="342900" indent="-342900" algn="just">
              <a:buAutoNum type="arabicPeriod"/>
            </a:pPr>
            <a:endParaRPr lang="pt-BR" sz="2200" dirty="0" smtClean="0"/>
          </a:p>
          <a:p>
            <a:pPr marL="342900" indent="-342900" algn="just">
              <a:buAutoNum type="arabicPeriod"/>
            </a:pPr>
            <a:endParaRPr lang="pt-BR" sz="2200" dirty="0" smtClean="0"/>
          </a:p>
          <a:p>
            <a:pPr marL="342900" indent="-342900" algn="just">
              <a:buAutoNum type="arabicPeriod"/>
            </a:pPr>
            <a:endParaRPr lang="pt-BR" sz="2200" dirty="0" smtClean="0"/>
          </a:p>
          <a:p>
            <a:pPr marL="457200" indent="-457200" algn="just">
              <a:buAutoNum type="arabicPeriod" startAt="3"/>
            </a:pPr>
            <a:r>
              <a:rPr lang="pt-BR" sz="2200" dirty="0" smtClean="0"/>
              <a:t>NRM 	Dinâmica da vegetação</a:t>
            </a:r>
          </a:p>
          <a:p>
            <a:pPr marL="457200" indent="-457200" algn="just"/>
            <a:r>
              <a:rPr lang="pt-BR" sz="2200" dirty="0" smtClean="0"/>
              <a:t>					</a:t>
            </a:r>
          </a:p>
          <a:p>
            <a:pPr marL="457200" indent="-457200" algn="just"/>
            <a:r>
              <a:rPr lang="pt-BR" sz="2200" dirty="0" smtClean="0"/>
              <a:t>					Estudos na região do ES</a:t>
            </a:r>
          </a:p>
          <a:p>
            <a:pPr marL="457200" indent="-457200" algn="just"/>
            <a:r>
              <a:rPr lang="pt-BR" sz="2000" dirty="0" smtClean="0"/>
              <a:t>				</a:t>
            </a:r>
          </a:p>
          <a:p>
            <a:pPr marL="342900" indent="-342900" algn="just"/>
            <a:endParaRPr lang="pt-BR" sz="2000" dirty="0" smtClean="0"/>
          </a:p>
        </p:txBody>
      </p:sp>
      <p:sp>
        <p:nvSpPr>
          <p:cNvPr id="5" name="Multiplicar 4"/>
          <p:cNvSpPr/>
          <p:nvPr/>
        </p:nvSpPr>
        <p:spPr>
          <a:xfrm>
            <a:off x="2685937" y="1610579"/>
            <a:ext cx="504056" cy="504056"/>
          </a:xfrm>
          <a:prstGeom prst="mathMultiply">
            <a:avLst>
              <a:gd name="adj1" fmla="val 16149"/>
            </a:avLst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dobrada para cima 6"/>
          <p:cNvSpPr/>
          <p:nvPr/>
        </p:nvSpPr>
        <p:spPr>
          <a:xfrm rot="5400000">
            <a:off x="3563887" y="2456745"/>
            <a:ext cx="504056" cy="36004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Multiplicar 7"/>
          <p:cNvSpPr/>
          <p:nvPr/>
        </p:nvSpPr>
        <p:spPr>
          <a:xfrm>
            <a:off x="1603084" y="4869160"/>
            <a:ext cx="504056" cy="504056"/>
          </a:xfrm>
          <a:prstGeom prst="mathMultiply">
            <a:avLst>
              <a:gd name="adj1" fmla="val 16149"/>
            </a:avLst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Mais 8"/>
          <p:cNvSpPr/>
          <p:nvPr/>
        </p:nvSpPr>
        <p:spPr>
          <a:xfrm>
            <a:off x="3707904" y="5643319"/>
            <a:ext cx="288032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dobrada para cima 6"/>
          <p:cNvSpPr/>
          <p:nvPr/>
        </p:nvSpPr>
        <p:spPr>
          <a:xfrm rot="5400000">
            <a:off x="3635896" y="2039137"/>
            <a:ext cx="360040" cy="36004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dobrada para cima 6"/>
          <p:cNvSpPr/>
          <p:nvPr/>
        </p:nvSpPr>
        <p:spPr>
          <a:xfrm rot="5400000">
            <a:off x="2483769" y="4077071"/>
            <a:ext cx="504056" cy="36004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2987824" y="4221088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Padrões</a:t>
            </a:r>
            <a:endParaRPr lang="pt-BR" sz="2200" dirty="0"/>
          </a:p>
        </p:txBody>
      </p:sp>
      <p:sp>
        <p:nvSpPr>
          <p:cNvPr id="16" name="Rectangle 15"/>
          <p:cNvSpPr/>
          <p:nvPr/>
        </p:nvSpPr>
        <p:spPr>
          <a:xfrm>
            <a:off x="3563888" y="2085562"/>
            <a:ext cx="4581400" cy="983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2"/>
          <p:cNvSpPr/>
          <p:nvPr/>
        </p:nvSpPr>
        <p:spPr>
          <a:xfrm>
            <a:off x="0" y="3356992"/>
            <a:ext cx="8820472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/>
          <p:cNvSpPr/>
          <p:nvPr/>
        </p:nvSpPr>
        <p:spPr>
          <a:xfrm>
            <a:off x="107504" y="4869160"/>
            <a:ext cx="8820472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/>
        </p:nvSpPr>
        <p:spPr>
          <a:xfrm>
            <a:off x="0" y="-27384"/>
            <a:ext cx="9144000" cy="18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100" b="1" dirty="0" smtClean="0">
              <a:solidFill>
                <a:schemeClr val="tx1"/>
              </a:solidFill>
            </a:endParaRPr>
          </a:p>
          <a:p>
            <a:endParaRPr lang="pt-BR" sz="21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4077072"/>
            <a:ext cx="9144000" cy="1440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04048" y="4149080"/>
            <a:ext cx="4139952" cy="72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3140968"/>
            <a:ext cx="9144000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81152" y="3140968"/>
            <a:ext cx="3084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Objetivos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74030" y="4437112"/>
            <a:ext cx="38699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Específicos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nutoligado.com.br/wp-content/uploads/2012/11/Mapa-do-Brasil-Preto-e-Bra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923" y="0"/>
            <a:ext cx="7020272" cy="6815301"/>
          </a:xfrm>
          <a:prstGeom prst="rect">
            <a:avLst/>
          </a:prstGeom>
          <a:noFill/>
        </p:spPr>
      </p:pic>
      <p:sp>
        <p:nvSpPr>
          <p:cNvPr id="24" name="Retângulo 23"/>
          <p:cNvSpPr/>
          <p:nvPr/>
        </p:nvSpPr>
        <p:spPr>
          <a:xfrm>
            <a:off x="5493970" y="5445224"/>
            <a:ext cx="1382285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6939880" y="4869160"/>
            <a:ext cx="2168624" cy="12241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7164288" y="3789040"/>
            <a:ext cx="1728192" cy="6480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868144" y="3933056"/>
            <a:ext cx="888952" cy="678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6277042" y="4365104"/>
            <a:ext cx="72008" cy="7200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467358" y="4077072"/>
            <a:ext cx="72008" cy="7200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012160" y="4221088"/>
            <a:ext cx="72008" cy="7200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6372200" y="4509120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6588224" y="4005064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6084168" y="4365104"/>
            <a:ext cx="21602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6878814" y="485758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 – Reserva Natural Vale /Sooretama ~25km costa (Influência Marinha)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932040" y="6453336"/>
            <a:ext cx="409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* </a:t>
            </a:r>
            <a:r>
              <a:rPr lang="pt-BR" sz="1600" dirty="0" err="1" smtClean="0"/>
              <a:t>Buso</a:t>
            </a:r>
            <a:r>
              <a:rPr lang="pt-BR" sz="1600" dirty="0" smtClean="0"/>
              <a:t> Jr. </a:t>
            </a:r>
            <a:r>
              <a:rPr lang="pt-BR" sz="1600" dirty="0" err="1" smtClean="0"/>
              <a:t>et</a:t>
            </a:r>
            <a:r>
              <a:rPr lang="pt-BR" sz="1600" dirty="0" smtClean="0"/>
              <a:t> al., 2013 b – Lagoa do Macuco</a:t>
            </a:r>
            <a:endParaRPr lang="pt-BR" sz="16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164288" y="378904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2– PARNA Descobrimento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5508104" y="538599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3– Parque Estadual do Rio Doce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765229" y="1052736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Coleta em 3 áreas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259829" y="428380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*</a:t>
            </a:r>
            <a:endParaRPr lang="pt-BR" dirty="0"/>
          </a:p>
        </p:txBody>
      </p:sp>
      <p:sp>
        <p:nvSpPr>
          <p:cNvPr id="22" name="Fluxograma: Processo 21"/>
          <p:cNvSpPr/>
          <p:nvPr/>
        </p:nvSpPr>
        <p:spPr>
          <a:xfrm>
            <a:off x="0" y="0"/>
            <a:ext cx="611560" cy="54868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1" grpId="0" animBg="1"/>
      <p:bldP spid="3" grpId="0" animBg="1"/>
      <p:bldP spid="4" grpId="0" animBg="1"/>
      <p:bldP spid="5" grpId="0" animBg="1"/>
      <p:bldP spid="6" grpId="0" animBg="1"/>
      <p:bldP spid="14" grpId="0"/>
      <p:bldP spid="15" grpId="0"/>
      <p:bldP spid="17" grpId="0"/>
      <p:bldP spid="19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/>
        </p:nvSpPr>
        <p:spPr>
          <a:xfrm>
            <a:off x="0" y="-27384"/>
            <a:ext cx="9144000" cy="18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100" b="1" dirty="0" smtClean="0">
              <a:solidFill>
                <a:schemeClr val="tx1"/>
              </a:solidFill>
            </a:endParaRPr>
          </a:p>
          <a:p>
            <a:endParaRPr lang="pt-BR" sz="21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4077072"/>
            <a:ext cx="9144000" cy="1440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04048" y="4149080"/>
            <a:ext cx="4139952" cy="72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3140968"/>
            <a:ext cx="9144000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267744" y="3140968"/>
            <a:ext cx="4842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Área de Estudo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40446" y="4437112"/>
            <a:ext cx="156805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400" dirty="0" smtClean="0"/>
              <a:t>Vegetação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44822" y="287426"/>
            <a:ext cx="6894315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2026012" y="5865697"/>
            <a:ext cx="270157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Formação Barreiras ( 70 – 20 </a:t>
            </a:r>
            <a:r>
              <a:rPr lang="pt-BR" sz="1100" dirty="0" err="1" smtClean="0"/>
              <a:t>m.a.n.m.</a:t>
            </a:r>
            <a:r>
              <a:rPr lang="pt-BR" sz="1100" dirty="0" smtClean="0"/>
              <a:t>)</a:t>
            </a:r>
            <a:endParaRPr lang="pt-BR" sz="1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040144" y="6093296"/>
            <a:ext cx="28198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Terrenos Pleistocênicos (12 – 7  </a:t>
            </a:r>
            <a:r>
              <a:rPr lang="pt-BR" sz="1100" dirty="0" err="1" smtClean="0"/>
              <a:t>m.a.n.m.</a:t>
            </a:r>
            <a:r>
              <a:rPr lang="pt-BR" sz="1100" dirty="0" smtClean="0"/>
              <a:t>)</a:t>
            </a:r>
            <a:endParaRPr lang="pt-BR" sz="11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051720" y="6344045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Holoceno (8– 2  </a:t>
            </a:r>
            <a:r>
              <a:rPr lang="pt-BR" sz="1100" dirty="0" err="1" smtClean="0"/>
              <a:t>m.a.n.m.</a:t>
            </a:r>
            <a:r>
              <a:rPr lang="pt-BR" sz="1100" dirty="0" smtClean="0"/>
              <a:t>)</a:t>
            </a:r>
            <a:endParaRPr lang="pt-BR" sz="11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382744" y="635562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Buso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al. 2013 b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Fluxograma: Processo 11"/>
          <p:cNvSpPr/>
          <p:nvPr/>
        </p:nvSpPr>
        <p:spPr>
          <a:xfrm>
            <a:off x="7524328" y="0"/>
            <a:ext cx="1619672" cy="62068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luxograma: Processo 12"/>
          <p:cNvSpPr/>
          <p:nvPr/>
        </p:nvSpPr>
        <p:spPr>
          <a:xfrm>
            <a:off x="-36512" y="-27384"/>
            <a:ext cx="1296144" cy="62068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012160" y="18864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Geologia</a:t>
            </a:r>
            <a:endParaRPr lang="pt-BR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/>
        </p:nvSpPr>
        <p:spPr>
          <a:xfrm>
            <a:off x="0" y="-27384"/>
            <a:ext cx="9144000" cy="18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100" b="1" dirty="0" smtClean="0">
              <a:solidFill>
                <a:schemeClr val="tx1"/>
              </a:solidFill>
            </a:endParaRPr>
          </a:p>
          <a:p>
            <a:endParaRPr lang="pt-BR" sz="21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699792" y="4077072"/>
            <a:ext cx="6444208" cy="72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04048" y="4149080"/>
            <a:ext cx="4139952" cy="72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3140968"/>
            <a:ext cx="9144000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352065" y="3140968"/>
            <a:ext cx="6388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Materiais e métodos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323" y="139782"/>
            <a:ext cx="8096117" cy="670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39552" y="260648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ES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/>
        </p:nvSpPr>
        <p:spPr>
          <a:xfrm>
            <a:off x="0" y="-27384"/>
            <a:ext cx="9144000" cy="18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100" b="1" dirty="0" smtClean="0">
              <a:solidFill>
                <a:schemeClr val="tx1"/>
              </a:solidFill>
            </a:endParaRPr>
          </a:p>
          <a:p>
            <a:endParaRPr lang="pt-BR" sz="21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4077072"/>
            <a:ext cx="9144000" cy="1440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004048" y="4149080"/>
            <a:ext cx="4139952" cy="72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3140968"/>
            <a:ext cx="9144000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81152" y="3140968"/>
            <a:ext cx="3591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Introdução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70" y="620688"/>
            <a:ext cx="919268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460432" y="62068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BH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76064"/>
            <a:ext cx="917912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388424" y="603652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MG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virtude-ag.com/wp-content/uploads/2012/10/tabuleiro2_fabricio_costa.jpg"/>
          <p:cNvPicPr>
            <a:picLocks noChangeAspect="1" noChangeArrowheads="1"/>
          </p:cNvPicPr>
          <p:nvPr/>
        </p:nvPicPr>
        <p:blipFill>
          <a:blip r:embed="rId3" cstate="print"/>
          <a:srcRect r="1683" b="3401"/>
          <a:stretch>
            <a:fillRect/>
          </a:stretch>
        </p:blipFill>
        <p:spPr bwMode="auto">
          <a:xfrm>
            <a:off x="0" y="34724"/>
            <a:ext cx="9144000" cy="6738163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5796136" y="587471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Floresta Ombrófila densa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5" y="72008"/>
            <a:ext cx="912597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6804248" y="5991671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rgbClr val="FFFF00"/>
                </a:solidFill>
              </a:rPr>
              <a:t>Muçununga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-11576"/>
            <a:ext cx="8820472" cy="68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452320" y="591966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Nativo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ma.es.gov.br/arquivos/turismo/08_-_MANGUEZA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538"/>
            <a:ext cx="9144000" cy="610280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7092280" y="587727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Manguezal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E:\horus\Marajó 2008\DSC0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6084168" y="6310183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</a:rPr>
              <a:t>Vibrotestemunhador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764704"/>
            <a:ext cx="3073277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Coleta e identificação </a:t>
            </a:r>
          </a:p>
          <a:p>
            <a:r>
              <a:rPr lang="pt-BR" b="1" dirty="0" smtClean="0">
                <a:solidFill>
                  <a:srgbClr val="FFFF00"/>
                </a:solidFill>
              </a:rPr>
              <a:t>da vegetação do entorno</a:t>
            </a:r>
            <a:endParaRPr lang="pt-B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:\horus\Marajó 2008\DSC00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266700"/>
            <a:ext cx="85153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644008" y="6123776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 smtClean="0">
                <a:solidFill>
                  <a:srgbClr val="FFFF00"/>
                </a:solidFill>
              </a:rPr>
              <a:t>Livingstone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ariah\Pictures\Laboratório\9101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451988" y="6237312"/>
            <a:ext cx="3512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</a:rPr>
              <a:t>Abertura do testemunho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562610"/>
            <a:ext cx="849694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</a:t>
            </a:r>
            <a:r>
              <a:rPr lang="pt-BR" sz="2400" dirty="0" smtClean="0"/>
              <a:t>roposta </a:t>
            </a:r>
            <a:r>
              <a:rPr lang="pt-BR" sz="2400" dirty="0"/>
              <a:t>de projeto de </a:t>
            </a:r>
            <a:r>
              <a:rPr lang="pt-BR" sz="2400" dirty="0" smtClean="0"/>
              <a:t>doutorado: </a:t>
            </a:r>
          </a:p>
          <a:p>
            <a:endParaRPr lang="pt-BR" dirty="0" smtClean="0"/>
          </a:p>
          <a:p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smtClean="0"/>
              <a:t>Projeto </a:t>
            </a:r>
            <a:r>
              <a:rPr lang="pt-BR" dirty="0"/>
              <a:t>temático </a:t>
            </a:r>
            <a:r>
              <a:rPr lang="pt-BR" dirty="0" smtClean="0"/>
              <a:t>: “</a:t>
            </a:r>
            <a:r>
              <a:rPr lang="pt-BR" dirty="0"/>
              <a:t>Estudos </a:t>
            </a:r>
            <a:r>
              <a:rPr lang="pt-BR" dirty="0" smtClean="0"/>
              <a:t>paleoambientais interdisciplinares </a:t>
            </a:r>
            <a:r>
              <a:rPr lang="pt-BR" dirty="0"/>
              <a:t>na costa do Espírito Santo” – </a:t>
            </a:r>
            <a:r>
              <a:rPr lang="pt-BR" dirty="0" smtClean="0"/>
              <a:t>ProjES;</a:t>
            </a:r>
          </a:p>
          <a:p>
            <a:pPr marL="342900" indent="-342900">
              <a:buAutoNum type="arabicPeriod"/>
            </a:pPr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smtClean="0"/>
              <a:t>Associado ao Programa FAPESP de Pesquisa sobre Mudanças Climáticas Globais (PFPMCG-FAPESP</a:t>
            </a:r>
            <a:r>
              <a:rPr lang="pt-BR" dirty="0" smtClean="0"/>
              <a:t>).</a:t>
            </a:r>
          </a:p>
          <a:p>
            <a:pPr marL="342900" indent="-342900">
              <a:buAutoNum type="arabicPeriod"/>
            </a:pPr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smtClean="0"/>
              <a:t>FAPESP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Alguns </a:t>
            </a:r>
            <a:r>
              <a:rPr lang="pt-BR" dirty="0"/>
              <a:t>trabalhos </a:t>
            </a:r>
            <a:r>
              <a:rPr lang="pt-BR" dirty="0" smtClean="0"/>
              <a:t>já foram </a:t>
            </a:r>
            <a:r>
              <a:rPr lang="pt-BR" dirty="0"/>
              <a:t>produzidos e publicados </a:t>
            </a:r>
            <a:r>
              <a:rPr lang="pt-BR" dirty="0" smtClean="0"/>
              <a:t>e outros estão </a:t>
            </a:r>
            <a:r>
              <a:rPr lang="pt-BR" dirty="0"/>
              <a:t>em andamento na região da costa do Espírito Santo. 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Necessidade de gerar mais dados para </a:t>
            </a:r>
            <a:r>
              <a:rPr lang="pt-BR" dirty="0"/>
              <a:t>atuar como base na reconstituição da dinâmica da vegetação </a:t>
            </a:r>
            <a:r>
              <a:rPr lang="pt-BR" dirty="0" smtClean="0"/>
              <a:t>e inferências </a:t>
            </a:r>
            <a:r>
              <a:rPr lang="pt-BR" dirty="0"/>
              <a:t>climáticas do passado da região </a:t>
            </a:r>
            <a:r>
              <a:rPr lang="pt-BR" dirty="0" smtClean="0"/>
              <a:t>da costa do ES e </a:t>
            </a:r>
            <a:r>
              <a:rPr lang="pt-BR" dirty="0"/>
              <a:t>estados vizinhos.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9957" y="-8334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Introdução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1217" y="18448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FAPESP 2011/00995-7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/>
          <p:cNvSpPr/>
          <p:nvPr/>
        </p:nvSpPr>
        <p:spPr>
          <a:xfrm>
            <a:off x="2843808" y="1907540"/>
            <a:ext cx="504056" cy="36004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3779912" y="1403484"/>
            <a:ext cx="648072" cy="3600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4644008" y="1403484"/>
            <a:ext cx="864096" cy="3600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5724128" y="1403484"/>
            <a:ext cx="875671" cy="3600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6804248" y="1403484"/>
            <a:ext cx="576064" cy="3600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2843808" y="1403484"/>
            <a:ext cx="648072" cy="3600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23528" y="692696"/>
            <a:ext cx="6408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Análises interdisciplinares: </a:t>
            </a:r>
            <a:r>
              <a:rPr lang="pt-BR" dirty="0" smtClean="0"/>
              <a:t>	</a:t>
            </a:r>
          </a:p>
          <a:p>
            <a:endParaRPr lang="pt-BR" dirty="0" smtClean="0"/>
          </a:p>
          <a:p>
            <a:r>
              <a:rPr lang="pt-BR" dirty="0" smtClean="0"/>
              <a:t>Isótopos Estáveis</a:t>
            </a:r>
          </a:p>
          <a:p>
            <a:endParaRPr lang="pt-BR" dirty="0" smtClean="0"/>
          </a:p>
          <a:p>
            <a:r>
              <a:rPr lang="pt-BR" dirty="0" smtClean="0"/>
              <a:t>datação</a:t>
            </a:r>
          </a:p>
          <a:p>
            <a:endParaRPr lang="pt-BR" dirty="0" smtClean="0"/>
          </a:p>
          <a:p>
            <a:r>
              <a:rPr lang="pt-BR" dirty="0" err="1" smtClean="0"/>
              <a:t>bioindicadores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843808" y="13941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pt-BR" baseline="30000" dirty="0" smtClean="0"/>
              <a:t>13</a:t>
            </a:r>
            <a:r>
              <a:rPr lang="pt-BR" dirty="0" smtClean="0"/>
              <a:t>C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779912" y="139419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δ</a:t>
            </a:r>
            <a:r>
              <a:rPr lang="pt-BR" baseline="30000" dirty="0" smtClean="0"/>
              <a:t>15</a:t>
            </a:r>
            <a:r>
              <a:rPr lang="pt-BR" dirty="0" smtClean="0"/>
              <a:t>N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621323" y="1394192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C-total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724128" y="1394192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N-total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754820" y="139419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/>
              <a:t>CxN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843808" y="190754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aseline="30000" dirty="0" smtClean="0"/>
              <a:t>14</a:t>
            </a:r>
            <a:r>
              <a:rPr lang="pt-BR" dirty="0" smtClean="0"/>
              <a:t>C</a:t>
            </a:r>
            <a:endParaRPr lang="pt-BR" dirty="0"/>
          </a:p>
        </p:txBody>
      </p:sp>
      <p:pic>
        <p:nvPicPr>
          <p:cNvPr id="24578" name="Picture 2" descr="C:\Users\Mariah\Documents\Mestrado\Ilha do Marajó\Palinologia e diatomologia\Jabuti\Todos\Asteraceae\Jab_18(2).jpg"/>
          <p:cNvPicPr>
            <a:picLocks noChangeAspect="1" noChangeArrowheads="1"/>
          </p:cNvPicPr>
          <p:nvPr/>
        </p:nvPicPr>
        <p:blipFill>
          <a:blip r:embed="rId2" cstate="print"/>
          <a:srcRect l="15885" t="26375" r="22282" b="11610"/>
          <a:stretch>
            <a:fillRect/>
          </a:stretch>
        </p:blipFill>
        <p:spPr bwMode="auto">
          <a:xfrm>
            <a:off x="539552" y="3356992"/>
            <a:ext cx="2287112" cy="1656184"/>
          </a:xfrm>
          <a:prstGeom prst="rect">
            <a:avLst/>
          </a:prstGeom>
          <a:noFill/>
        </p:spPr>
      </p:pic>
      <p:sp>
        <p:nvSpPr>
          <p:cNvPr id="11" name="Retângulo de cantos arredondados 10"/>
          <p:cNvSpPr/>
          <p:nvPr/>
        </p:nvSpPr>
        <p:spPr>
          <a:xfrm>
            <a:off x="611560" y="6021288"/>
            <a:ext cx="7992888" cy="6480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3568" y="602128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Aprimorar as interpretações </a:t>
            </a:r>
            <a:r>
              <a:rPr lang="pt-BR" dirty="0" err="1" smtClean="0"/>
              <a:t>paleoambientais</a:t>
            </a:r>
            <a:r>
              <a:rPr lang="pt-BR" dirty="0" smtClean="0"/>
              <a:t> da dinâmica da vegetação e do clima no Quaternário.</a:t>
            </a:r>
            <a:endParaRPr lang="pt-BR" dirty="0"/>
          </a:p>
        </p:txBody>
      </p:sp>
      <p:pic>
        <p:nvPicPr>
          <p:cNvPr id="24579" name="Picture 3" descr="C:\Users\Mariah\Documents\Mestrado\Ilha do Marajó\Palinologia e diatomologia\Resex diatomaceas\2b.jpg"/>
          <p:cNvPicPr>
            <a:picLocks noChangeAspect="1" noChangeArrowheads="1"/>
          </p:cNvPicPr>
          <p:nvPr/>
        </p:nvPicPr>
        <p:blipFill>
          <a:blip r:embed="rId3" cstate="print"/>
          <a:srcRect l="29255" t="22187" r="23154" b="18915"/>
          <a:stretch>
            <a:fillRect/>
          </a:stretch>
        </p:blipFill>
        <p:spPr bwMode="auto">
          <a:xfrm>
            <a:off x="2967232" y="3380142"/>
            <a:ext cx="1728192" cy="1595254"/>
          </a:xfrm>
          <a:prstGeom prst="rect">
            <a:avLst/>
          </a:prstGeom>
          <a:noFill/>
        </p:spPr>
      </p:pic>
      <p:pic>
        <p:nvPicPr>
          <p:cNvPr id="24581" name="Picture 5" descr="http://www.faperj.br/img/repositorio/97m14_pe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6435" y="3501008"/>
            <a:ext cx="2160240" cy="1435017"/>
          </a:xfrm>
          <a:prstGeom prst="rect">
            <a:avLst/>
          </a:prstGeom>
          <a:noFill/>
        </p:spPr>
      </p:pic>
      <p:pic>
        <p:nvPicPr>
          <p:cNvPr id="1026" name="Picture 2" descr="https://encrypted-tbn2.gstatic.com/images?q=tbn:ANd9GcRRUV4iSgymBcPvLjl03iFmHz4pRbI-Eoe4THNp68VqgbFNl__u"/>
          <p:cNvPicPr>
            <a:picLocks noChangeAspect="1" noChangeArrowheads="1"/>
          </p:cNvPicPr>
          <p:nvPr/>
        </p:nvPicPr>
        <p:blipFill>
          <a:blip r:embed="rId5" cstate="print"/>
          <a:srcRect l="49447" t="19048" r="7324" b="34782"/>
          <a:stretch>
            <a:fillRect/>
          </a:stretch>
        </p:blipFill>
        <p:spPr bwMode="auto">
          <a:xfrm>
            <a:off x="4883182" y="3501008"/>
            <a:ext cx="180020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7" grpId="0" animBg="1"/>
      <p:bldP spid="18" grpId="0" animBg="1"/>
      <p:bldP spid="19" grpId="0" animBg="1"/>
      <p:bldP spid="15" grpId="0" animBg="1"/>
      <p:bldP spid="3" grpId="0"/>
      <p:bldP spid="4" grpId="0"/>
      <p:bldP spid="5" grpId="0"/>
      <p:bldP spid="6" grpId="0"/>
      <p:bldP spid="7" grpId="0"/>
      <p:bldP spid="8" grpId="0"/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de cantos arredondados 21"/>
          <p:cNvSpPr/>
          <p:nvPr/>
        </p:nvSpPr>
        <p:spPr>
          <a:xfrm>
            <a:off x="251520" y="4077072"/>
            <a:ext cx="8676456" cy="25922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51520" y="1268760"/>
            <a:ext cx="8676456" cy="25922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19362" y="1628800"/>
            <a:ext cx="361829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Análises Isotópicas e Elementares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15616" y="2060848"/>
            <a:ext cx="366799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(Vegetação moderna e sedimento)</a:t>
            </a:r>
            <a:endParaRPr lang="pt-BR" dirty="0"/>
          </a:p>
        </p:txBody>
      </p:sp>
      <p:sp>
        <p:nvSpPr>
          <p:cNvPr id="5" name="Seta para a direita 4"/>
          <p:cNvSpPr/>
          <p:nvPr/>
        </p:nvSpPr>
        <p:spPr>
          <a:xfrm>
            <a:off x="4716016" y="1700808"/>
            <a:ext cx="864096" cy="2880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758645" y="1630541"/>
            <a:ext cx="309732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Origem da Matéria Orgânica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52120" y="2062589"/>
            <a:ext cx="315182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C3, C4, </a:t>
            </a:r>
          </a:p>
          <a:p>
            <a:pPr algn="ctr"/>
            <a:r>
              <a:rPr lang="pt-BR" dirty="0" smtClean="0"/>
              <a:t>algas de água doce/marinhas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145787" y="3059126"/>
            <a:ext cx="201850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Tipo de vegetação</a:t>
            </a:r>
          </a:p>
          <a:p>
            <a:r>
              <a:rPr lang="pt-BR" dirty="0" smtClean="0"/>
              <a:t>Floresta? Campo?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450043" y="3070701"/>
            <a:ext cx="13704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Influência Marinha?</a:t>
            </a:r>
          </a:p>
        </p:txBody>
      </p:sp>
      <p:sp>
        <p:nvSpPr>
          <p:cNvPr id="10" name="Seta para baixo 9"/>
          <p:cNvSpPr/>
          <p:nvPr/>
        </p:nvSpPr>
        <p:spPr>
          <a:xfrm>
            <a:off x="6156176" y="2780928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7956376" y="2780928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69177" y="431999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 smtClean="0"/>
              <a:t>Bioindicadores</a:t>
            </a:r>
            <a:endParaRPr lang="pt-BR" u="sng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77625" y="4941168"/>
            <a:ext cx="189346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Pólen      	fitólitos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41921" y="4941168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Composição da comunidade vegetal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249743" y="4365104"/>
            <a:ext cx="15199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 smtClean="0"/>
              <a:t>Muçununga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259330" y="4776285"/>
            <a:ext cx="112723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Floresta?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7270905" y="5196758"/>
            <a:ext cx="131959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Amazônia?</a:t>
            </a:r>
            <a:endParaRPr lang="pt-BR" dirty="0"/>
          </a:p>
        </p:txBody>
      </p:sp>
      <p:sp>
        <p:nvSpPr>
          <p:cNvPr id="20" name="Cruz 19"/>
          <p:cNvSpPr/>
          <p:nvPr/>
        </p:nvSpPr>
        <p:spPr>
          <a:xfrm>
            <a:off x="1493299" y="5030966"/>
            <a:ext cx="216024" cy="216024"/>
          </a:xfrm>
          <a:prstGeom prst="plus">
            <a:avLst>
              <a:gd name="adj" fmla="val 392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a direita 20"/>
          <p:cNvSpPr/>
          <p:nvPr/>
        </p:nvSpPr>
        <p:spPr>
          <a:xfrm>
            <a:off x="2748735" y="5058290"/>
            <a:ext cx="576064" cy="14401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806325" y="5723964"/>
            <a:ext cx="424507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Diatomáceas      	Espículas de esponjas</a:t>
            </a:r>
            <a:endParaRPr lang="pt-BR" dirty="0"/>
          </a:p>
        </p:txBody>
      </p:sp>
      <p:sp>
        <p:nvSpPr>
          <p:cNvPr id="24" name="Cruz 23"/>
          <p:cNvSpPr/>
          <p:nvPr/>
        </p:nvSpPr>
        <p:spPr>
          <a:xfrm>
            <a:off x="2371419" y="5800315"/>
            <a:ext cx="216024" cy="216024"/>
          </a:xfrm>
          <a:prstGeom prst="plus">
            <a:avLst>
              <a:gd name="adj" fmla="val 392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a direita 24"/>
          <p:cNvSpPr/>
          <p:nvPr/>
        </p:nvSpPr>
        <p:spPr>
          <a:xfrm>
            <a:off x="5220072" y="5850378"/>
            <a:ext cx="576064" cy="14401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5916909" y="5661248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Ambiente aquático</a:t>
            </a:r>
          </a:p>
          <a:p>
            <a:r>
              <a:rPr lang="pt-BR" dirty="0" smtClean="0"/>
              <a:t>Influência marinha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C:\Users\Mariah\Pictures\Laboratório\DSC01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248472" cy="3186354"/>
          </a:xfrm>
          <a:prstGeom prst="rect">
            <a:avLst/>
          </a:prstGeom>
          <a:noFill/>
        </p:spPr>
      </p:pic>
      <p:sp>
        <p:nvSpPr>
          <p:cNvPr id="12" name="Retângulo de cantos arredondados 11"/>
          <p:cNvSpPr/>
          <p:nvPr/>
        </p:nvSpPr>
        <p:spPr>
          <a:xfrm>
            <a:off x="475928" y="3429000"/>
            <a:ext cx="5032176" cy="19442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23528" y="836712"/>
            <a:ext cx="7920880" cy="19442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23528" y="836712"/>
            <a:ext cx="772038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Análises Elementares e Isotópicas: </a:t>
            </a:r>
          </a:p>
          <a:p>
            <a:r>
              <a:rPr lang="pt-BR" dirty="0" smtClean="0"/>
              <a:t>Lavagem </a:t>
            </a:r>
            <a:r>
              <a:rPr lang="pt-BR" dirty="0" err="1" smtClean="0"/>
              <a:t>HCl</a:t>
            </a:r>
            <a:r>
              <a:rPr lang="pt-BR" dirty="0" smtClean="0"/>
              <a:t> 10% - remover contaminantes</a:t>
            </a:r>
          </a:p>
          <a:p>
            <a:r>
              <a:rPr lang="pt-BR" dirty="0" smtClean="0"/>
              <a:t>~ 20 </a:t>
            </a:r>
            <a:r>
              <a:rPr lang="pt-BR" dirty="0" err="1" smtClean="0"/>
              <a:t>mg</a:t>
            </a:r>
            <a:r>
              <a:rPr lang="pt-BR" dirty="0" smtClean="0"/>
              <a:t> sedimento seco enviadas ao Lab. Isótopos Estáveis (CENA/USP).</a:t>
            </a:r>
          </a:p>
          <a:p>
            <a:endParaRPr lang="pt-BR" dirty="0"/>
          </a:p>
        </p:txBody>
      </p:sp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467544" y="1916832"/>
            <a:ext cx="4208145" cy="3373242"/>
            <a:chOff x="911" y="4806"/>
            <a:chExt cx="6627" cy="5308"/>
          </a:xfrm>
        </p:grpSpPr>
        <p:graphicFrame>
          <p:nvGraphicFramePr>
            <p:cNvPr id="48131" name="Object 3"/>
            <p:cNvGraphicFramePr>
              <a:graphicFrameLocks noChangeAspect="1"/>
            </p:cNvGraphicFramePr>
            <p:nvPr/>
          </p:nvGraphicFramePr>
          <p:xfrm>
            <a:off x="911" y="4806"/>
            <a:ext cx="5896" cy="1133"/>
          </p:xfrm>
          <a:graphic>
            <a:graphicData uri="http://schemas.openxmlformats.org/presentationml/2006/ole">
              <p:oleObj spid="_x0000_s48131" name="Equação" r:id="rId4" imgW="1968480" imgH="431640" progId="Equation.3">
                <p:embed/>
              </p:oleObj>
            </a:graphicData>
          </a:graphic>
        </p:graphicFrame>
        <p:sp>
          <p:nvSpPr>
            <p:cNvPr id="48132" name="Text Box 4"/>
            <p:cNvSpPr txBox="1">
              <a:spLocks noChangeArrowheads="1"/>
            </p:cNvSpPr>
            <p:nvPr/>
          </p:nvSpPr>
          <p:spPr bwMode="auto">
            <a:xfrm>
              <a:off x="7178" y="9934"/>
              <a:ext cx="36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133" name="Group 5"/>
          <p:cNvGrpSpPr>
            <a:grpSpLocks/>
          </p:cNvGrpSpPr>
          <p:nvPr/>
        </p:nvGrpSpPr>
        <p:grpSpPr bwMode="auto">
          <a:xfrm>
            <a:off x="4634874" y="1916832"/>
            <a:ext cx="3393510" cy="2149512"/>
            <a:chOff x="7178" y="7327"/>
            <a:chExt cx="5573" cy="2787"/>
          </a:xfrm>
        </p:grpSpPr>
        <p:graphicFrame>
          <p:nvGraphicFramePr>
            <p:cNvPr id="48134" name="Object 6"/>
            <p:cNvGraphicFramePr>
              <a:graphicFrameLocks noChangeAspect="1"/>
            </p:cNvGraphicFramePr>
            <p:nvPr/>
          </p:nvGraphicFramePr>
          <p:xfrm>
            <a:off x="7193" y="7327"/>
            <a:ext cx="5558" cy="1027"/>
          </p:xfrm>
          <a:graphic>
            <a:graphicData uri="http://schemas.openxmlformats.org/presentationml/2006/ole">
              <p:oleObj spid="_x0000_s48134" name="Equação" r:id="rId5" imgW="1904760" imgH="431640" progId="Equation.3">
                <p:embed/>
              </p:oleObj>
            </a:graphicData>
          </a:graphic>
        </p:graphicFrame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7178" y="9934"/>
              <a:ext cx="36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467544" y="3573016"/>
            <a:ext cx="48686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Datação </a:t>
            </a:r>
            <a:r>
              <a:rPr lang="pt-BR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14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C </a:t>
            </a:r>
          </a:p>
          <a:p>
            <a:endParaRPr lang="pt-BR" sz="800" b="1" dirty="0" smtClean="0"/>
          </a:p>
          <a:p>
            <a:r>
              <a:rPr lang="pt-BR" dirty="0" smtClean="0"/>
              <a:t>Catação simples</a:t>
            </a:r>
          </a:p>
          <a:p>
            <a:r>
              <a:rPr lang="pt-BR" dirty="0" smtClean="0"/>
              <a:t>Lavagem com HCl4% a 60°C</a:t>
            </a:r>
          </a:p>
          <a:p>
            <a:r>
              <a:rPr lang="pt-BR" dirty="0" smtClean="0"/>
              <a:t>Lavagens com água deionizada até pH neutro </a:t>
            </a:r>
          </a:p>
          <a:p>
            <a:r>
              <a:rPr lang="pt-BR" dirty="0" smtClean="0"/>
              <a:t>- Cintilação líquida ou AMS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cena.usp.br/images/dvtec/carbono14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43" y="3175458"/>
            <a:ext cx="4152726" cy="2989499"/>
          </a:xfrm>
          <a:prstGeom prst="rect">
            <a:avLst/>
          </a:prstGeom>
          <a:noFill/>
        </p:spPr>
      </p:pic>
      <p:sp>
        <p:nvSpPr>
          <p:cNvPr id="14" name="Retângulo de cantos arredondados 13"/>
          <p:cNvSpPr/>
          <p:nvPr/>
        </p:nvSpPr>
        <p:spPr>
          <a:xfrm>
            <a:off x="4427984" y="3429000"/>
            <a:ext cx="4320480" cy="24482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788024" y="1196752"/>
            <a:ext cx="3672408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67544" y="1173602"/>
            <a:ext cx="3240360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39552" y="1596358"/>
            <a:ext cx="110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HF</a:t>
            </a:r>
          </a:p>
          <a:p>
            <a:r>
              <a:rPr lang="pt-BR" dirty="0" smtClean="0"/>
              <a:t>Acetólise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06486" y="1236318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Palinologia</a:t>
            </a: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59632" y="2339588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Faegri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cap="all" dirty="0" smtClean="0">
                <a:solidFill>
                  <a:schemeClr val="accent1">
                    <a:lumMod val="75000"/>
                  </a:schemeClr>
                </a:solidFill>
              </a:rPr>
              <a:t>&amp;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Iversen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, 1950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98471" y="1331476"/>
            <a:ext cx="380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Diatomáceas e Espículas de Esponja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859043" y="19795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H2O2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411727" y="2339588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Battarbee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 (1986)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19747" y="3479599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Fitólitos</a:t>
            </a: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19747" y="397436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H2O2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619747" y="4271687"/>
            <a:ext cx="2392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Ditionito</a:t>
            </a:r>
            <a:r>
              <a:rPr lang="pt-BR" dirty="0" smtClean="0"/>
              <a:t>, </a:t>
            </a:r>
          </a:p>
          <a:p>
            <a:r>
              <a:rPr lang="pt-BR" dirty="0" err="1" smtClean="0"/>
              <a:t>Citrato</a:t>
            </a:r>
            <a:r>
              <a:rPr lang="pt-BR" dirty="0" smtClean="0"/>
              <a:t> </a:t>
            </a:r>
          </a:p>
          <a:p>
            <a:r>
              <a:rPr lang="pt-BR" dirty="0" err="1" smtClean="0"/>
              <a:t>Bicarbonado</a:t>
            </a:r>
            <a:r>
              <a:rPr lang="pt-BR" dirty="0" smtClean="0"/>
              <a:t> de sódio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084168" y="5188741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Mehra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 &amp; Jackson (1960)</a:t>
            </a:r>
          </a:p>
          <a:p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Calegari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 (2008)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95536" y="519063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Bioindicadores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206084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Palinoteca</a:t>
            </a:r>
            <a:endParaRPr lang="pt-BR" dirty="0"/>
          </a:p>
        </p:txBody>
      </p:sp>
      <p:pic>
        <p:nvPicPr>
          <p:cNvPr id="50177" name="Picture 1" descr="C:\Users\Mariah\Desktop\palinoteca.jpg"/>
          <p:cNvPicPr>
            <a:picLocks noChangeAspect="1" noChangeArrowheads="1"/>
          </p:cNvPicPr>
          <p:nvPr/>
        </p:nvPicPr>
        <p:blipFill>
          <a:blip r:embed="rId2" cstate="print"/>
          <a:srcRect l="11273" r="11553"/>
          <a:stretch>
            <a:fillRect/>
          </a:stretch>
        </p:blipFill>
        <p:spPr bwMode="auto">
          <a:xfrm>
            <a:off x="-1" y="62031"/>
            <a:ext cx="9144001" cy="6679337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7361164" y="6237312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 smtClean="0">
                <a:solidFill>
                  <a:srgbClr val="FFFF00"/>
                </a:solidFill>
              </a:rPr>
              <a:t>Palinoteca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/>
        </p:nvSpPr>
        <p:spPr>
          <a:xfrm>
            <a:off x="0" y="-27384"/>
            <a:ext cx="9144000" cy="18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100" b="1" dirty="0" smtClean="0">
              <a:solidFill>
                <a:schemeClr val="tx1"/>
              </a:solidFill>
            </a:endParaRPr>
          </a:p>
          <a:p>
            <a:endParaRPr lang="pt-BR" sz="21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699792" y="3543826"/>
            <a:ext cx="6444208" cy="72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04048" y="3615834"/>
            <a:ext cx="4139952" cy="72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2607722"/>
            <a:ext cx="9144000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352065" y="2772217"/>
            <a:ext cx="70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Forma de análise dos resultados 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1691680" y="5530679"/>
            <a:ext cx="6264696" cy="6884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1691680" y="4135633"/>
            <a:ext cx="6264696" cy="1080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de cantos arredondados 3"/>
          <p:cNvSpPr/>
          <p:nvPr/>
        </p:nvSpPr>
        <p:spPr>
          <a:xfrm>
            <a:off x="1691680" y="2595990"/>
            <a:ext cx="6264696" cy="8640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de cantos arredondados 2"/>
          <p:cNvSpPr/>
          <p:nvPr/>
        </p:nvSpPr>
        <p:spPr>
          <a:xfrm>
            <a:off x="1691680" y="1052736"/>
            <a:ext cx="6264696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662665" y="620688"/>
            <a:ext cx="615104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Setembro - Reconhecimento da área e Coleta de material </a:t>
            </a:r>
          </a:p>
          <a:p>
            <a:r>
              <a:rPr lang="pt-BR" dirty="0" smtClean="0"/>
              <a:t>Abertura do testemunho, caracterização e amostragem.</a:t>
            </a:r>
          </a:p>
          <a:p>
            <a:endParaRPr lang="pt-BR" dirty="0" smtClean="0"/>
          </a:p>
          <a:p>
            <a:endParaRPr lang="pt-BR" sz="800" dirty="0" smtClean="0"/>
          </a:p>
          <a:p>
            <a:endParaRPr lang="pt-BR" sz="800" dirty="0" smtClean="0"/>
          </a:p>
          <a:p>
            <a:pPr>
              <a:spcAft>
                <a:spcPts val="600"/>
              </a:spcAft>
            </a:pPr>
            <a:endParaRPr lang="pt-BR" sz="800" dirty="0" smtClean="0"/>
          </a:p>
          <a:p>
            <a:pPr>
              <a:spcAft>
                <a:spcPts val="600"/>
              </a:spcAft>
            </a:pPr>
            <a:endParaRPr lang="pt-BR" sz="600" dirty="0" smtClean="0"/>
          </a:p>
          <a:p>
            <a:pPr>
              <a:spcAft>
                <a:spcPts val="600"/>
              </a:spcAft>
            </a:pPr>
            <a:r>
              <a:rPr lang="pt-BR" dirty="0" smtClean="0"/>
              <a:t>Tratamento de bioindicadores, isótopos estáveis e Datação</a:t>
            </a:r>
          </a:p>
          <a:p>
            <a:pPr>
              <a:spcAft>
                <a:spcPts val="600"/>
              </a:spcAft>
            </a:pPr>
            <a:r>
              <a:rPr lang="pt-BR" dirty="0" smtClean="0"/>
              <a:t>Análises microscópicas de </a:t>
            </a:r>
            <a:r>
              <a:rPr lang="pt-BR" dirty="0" err="1" smtClean="0"/>
              <a:t>bioindicadores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		</a:t>
            </a:r>
          </a:p>
          <a:p>
            <a:endParaRPr lang="pt-BR" sz="600" dirty="0" smtClean="0"/>
          </a:p>
          <a:p>
            <a:r>
              <a:rPr lang="pt-BR" dirty="0" smtClean="0"/>
              <a:t>		</a:t>
            </a:r>
          </a:p>
          <a:p>
            <a:r>
              <a:rPr lang="pt-BR" dirty="0" smtClean="0"/>
              <a:t>Análises microscópicas de bioindicadores</a:t>
            </a:r>
          </a:p>
          <a:p>
            <a:r>
              <a:rPr lang="pt-BR" dirty="0" smtClean="0"/>
              <a:t>Apresentação em congressos			</a:t>
            </a:r>
          </a:p>
          <a:p>
            <a:r>
              <a:rPr lang="pt-BR" dirty="0" smtClean="0"/>
              <a:t>Submissão de artigos</a:t>
            </a:r>
          </a:p>
          <a:p>
            <a:endParaRPr lang="pt-BR" sz="1600" dirty="0" smtClean="0"/>
          </a:p>
          <a:p>
            <a:endParaRPr lang="pt-BR" sz="800" dirty="0" smtClean="0"/>
          </a:p>
          <a:p>
            <a:endParaRPr lang="pt-BR" sz="800" dirty="0" smtClean="0"/>
          </a:p>
          <a:p>
            <a:r>
              <a:rPr lang="pt-BR" dirty="0" smtClean="0"/>
              <a:t>Conclusões finais do trabalho</a:t>
            </a:r>
          </a:p>
          <a:p>
            <a:r>
              <a:rPr lang="pt-BR" dirty="0" smtClean="0"/>
              <a:t>Defesa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 rot="16200000">
            <a:off x="1091637" y="1310958"/>
            <a:ext cx="73609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000" dirty="0" smtClean="0"/>
              <a:t>2013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 rot="16200000">
            <a:off x="706115" y="2816942"/>
            <a:ext cx="150714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000" dirty="0" smtClean="0"/>
              <a:t>2014 - 2015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705315" y="4540612"/>
            <a:ext cx="150874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000" dirty="0" smtClean="0"/>
              <a:t>2015 - 2016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 rot="16200000">
            <a:off x="1089234" y="5712121"/>
            <a:ext cx="7409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000" dirty="0" smtClean="0"/>
              <a:t>2016</a:t>
            </a:r>
            <a:endParaRPr lang="pt-BR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559917" y="-45313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Plano de Trabalho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27687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1"/>
          <p:cNvSpPr/>
          <p:nvPr/>
        </p:nvSpPr>
        <p:spPr>
          <a:xfrm>
            <a:off x="683568" y="2383720"/>
            <a:ext cx="792088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 smtClean="0"/>
              <a:t>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abordagem interdisciplinar </a:t>
            </a:r>
            <a:r>
              <a:rPr lang="pt-BR" sz="2400" dirty="0" smtClean="0"/>
              <a:t>do conjunto de dados produzidos é determinante para gerar resultados e conclusões sobre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 dinâmica de vegetação</a:t>
            </a:r>
            <a:r>
              <a:rPr lang="pt-BR" sz="2400" dirty="0" smtClean="0"/>
              <a:t>, influência do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NRM na dinâmica e distribuição da vegetação e climas </a:t>
            </a:r>
            <a:r>
              <a:rPr lang="pt-BR" sz="2400" dirty="0" smtClean="0"/>
              <a:t>do passado.</a:t>
            </a:r>
          </a:p>
        </p:txBody>
      </p:sp>
      <p:sp>
        <p:nvSpPr>
          <p:cNvPr id="6" name="CaixaDeTexto 1"/>
          <p:cNvSpPr txBox="1"/>
          <p:nvPr/>
        </p:nvSpPr>
        <p:spPr>
          <a:xfrm>
            <a:off x="5265197" y="-8334"/>
            <a:ext cx="3825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Forma de análise dos resultados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492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7504" y="404664"/>
            <a:ext cx="8856984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/>
              <a:t>AB, SÁBER. A. N; 1992. A teoria dos refúgios: Origem e significado. Revista do Instituto florestal, Edição especial, São Paulo. 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ANGULO, R. J.; LESSA, G. C.; DE SOUZA, M. C. 2006.A </a:t>
            </a:r>
            <a:r>
              <a:rPr lang="pt-BR" sz="1300" dirty="0" err="1" smtClean="0"/>
              <a:t>critical</a:t>
            </a:r>
            <a:r>
              <a:rPr lang="pt-BR" sz="1300" dirty="0" smtClean="0"/>
              <a:t> </a:t>
            </a:r>
            <a:r>
              <a:rPr lang="pt-BR" sz="1300" dirty="0" err="1" smtClean="0"/>
              <a:t>review</a:t>
            </a:r>
            <a:r>
              <a:rPr lang="pt-BR" sz="1300" dirty="0" smtClean="0"/>
              <a:t> </a:t>
            </a:r>
            <a:r>
              <a:rPr lang="pt-BR" sz="1300" dirty="0" err="1" smtClean="0"/>
              <a:t>of</a:t>
            </a:r>
            <a:r>
              <a:rPr lang="pt-BR" sz="1300" dirty="0" smtClean="0"/>
              <a:t> </a:t>
            </a:r>
            <a:r>
              <a:rPr lang="pt-BR" sz="1300" dirty="0" err="1" smtClean="0"/>
              <a:t>mid</a:t>
            </a:r>
            <a:r>
              <a:rPr lang="pt-BR" sz="1300" dirty="0" smtClean="0"/>
              <a:t>- to </a:t>
            </a:r>
            <a:r>
              <a:rPr lang="pt-BR" sz="1300" dirty="0" err="1" smtClean="0"/>
              <a:t>late-Holocene</a:t>
            </a:r>
            <a:r>
              <a:rPr lang="pt-BR" sz="1300" dirty="0" smtClean="0"/>
              <a:t> </a:t>
            </a:r>
            <a:r>
              <a:rPr lang="pt-BR" sz="1300" dirty="0" err="1" smtClean="0"/>
              <a:t>sea-level</a:t>
            </a:r>
            <a:r>
              <a:rPr lang="pt-BR" sz="1300" dirty="0" smtClean="0"/>
              <a:t> </a:t>
            </a:r>
            <a:r>
              <a:rPr lang="pt-BR" sz="1300" dirty="0" err="1" smtClean="0"/>
              <a:t>fluctuations</a:t>
            </a:r>
            <a:r>
              <a:rPr lang="pt-BR" sz="1300" dirty="0" smtClean="0"/>
              <a:t> </a:t>
            </a:r>
            <a:r>
              <a:rPr lang="pt-BR" sz="1300" dirty="0" err="1" smtClean="0"/>
              <a:t>on</a:t>
            </a:r>
            <a:r>
              <a:rPr lang="pt-BR" sz="1300" dirty="0" smtClean="0"/>
              <a:t> </a:t>
            </a:r>
            <a:r>
              <a:rPr lang="pt-BR" sz="1300" dirty="0" err="1" smtClean="0"/>
              <a:t>the</a:t>
            </a:r>
            <a:r>
              <a:rPr lang="pt-BR" sz="1300" dirty="0" smtClean="0"/>
              <a:t> </a:t>
            </a:r>
            <a:r>
              <a:rPr lang="pt-BR" sz="1300" dirty="0" err="1" smtClean="0"/>
              <a:t>eastern</a:t>
            </a:r>
            <a:r>
              <a:rPr lang="pt-BR" sz="1300" dirty="0" smtClean="0"/>
              <a:t> </a:t>
            </a:r>
            <a:r>
              <a:rPr lang="pt-BR" sz="1300" dirty="0" err="1" smtClean="0"/>
              <a:t>Brazilian</a:t>
            </a:r>
            <a:r>
              <a:rPr lang="pt-BR" sz="1300" dirty="0" smtClean="0"/>
              <a:t> </a:t>
            </a:r>
            <a:r>
              <a:rPr lang="pt-BR" sz="1300" dirty="0" err="1" smtClean="0"/>
              <a:t>coastline</a:t>
            </a:r>
            <a:r>
              <a:rPr lang="pt-BR" sz="1300" dirty="0" smtClean="0"/>
              <a:t>. </a:t>
            </a:r>
            <a:r>
              <a:rPr lang="pt-BR" sz="1300" dirty="0" err="1" smtClean="0"/>
              <a:t>Quaternary</a:t>
            </a:r>
            <a:r>
              <a:rPr lang="pt-BR" sz="1300" dirty="0" smtClean="0"/>
              <a:t> </a:t>
            </a:r>
            <a:r>
              <a:rPr lang="pt-BR" sz="1300" dirty="0" err="1" smtClean="0"/>
              <a:t>science</a:t>
            </a:r>
            <a:r>
              <a:rPr lang="pt-BR" sz="1300" dirty="0" smtClean="0"/>
              <a:t> </a:t>
            </a:r>
            <a:r>
              <a:rPr lang="pt-BR" sz="1300" dirty="0" err="1" smtClean="0"/>
              <a:t>Reviews</a:t>
            </a:r>
            <a:r>
              <a:rPr lang="pt-BR" sz="1300" dirty="0" smtClean="0"/>
              <a:t>, Oxford, v. 25, p. 486-506.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BUSO-JUNIOR, </a:t>
            </a:r>
            <a:r>
              <a:rPr lang="pt-BR" sz="1300" dirty="0" err="1" smtClean="0"/>
              <a:t>A.A.</a:t>
            </a:r>
            <a:r>
              <a:rPr lang="pt-BR" sz="1300" dirty="0" smtClean="0"/>
              <a:t> 2010. Dinâmica ambiental </a:t>
            </a:r>
            <a:r>
              <a:rPr lang="pt-BR" sz="1300" dirty="0" err="1" smtClean="0"/>
              <a:t>holocênica</a:t>
            </a:r>
            <a:r>
              <a:rPr lang="pt-BR" sz="1300" dirty="0" smtClean="0"/>
              <a:t> (vegetação, clima e nível relativo marinho) baseada em estudos interdisciplinares de alta resolução, no litoral norte do estado do Espírito Santo.  190 p. Dissertação (Mestrado em Ciências) - Centro de Energia Nuclear na Agricultura, Universidade de São Paulo, Piracicaba.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BUSO JUNIOR, </a:t>
            </a:r>
            <a:r>
              <a:rPr lang="pt-BR" sz="1300" dirty="0" err="1" smtClean="0"/>
              <a:t>A.A.</a:t>
            </a:r>
            <a:r>
              <a:rPr lang="pt-BR" sz="1300" dirty="0" smtClean="0"/>
              <a:t>; VOLKMER-RIBEIRO. C.; PESSENDA, </a:t>
            </a:r>
            <a:r>
              <a:rPr lang="pt-BR" sz="1300" dirty="0" err="1" smtClean="0"/>
              <a:t>L.C.</a:t>
            </a:r>
            <a:r>
              <a:rPr lang="pt-BR" sz="1300" dirty="0" smtClean="0"/>
              <a:t>R; MACHADO, V.S. 2012 </a:t>
            </a:r>
            <a:r>
              <a:rPr lang="pt-BR" sz="1300" dirty="0" err="1" smtClean="0"/>
              <a:t>Anheteromeyenia</a:t>
            </a:r>
            <a:r>
              <a:rPr lang="pt-BR" sz="1300" dirty="0" smtClean="0"/>
              <a:t> </a:t>
            </a:r>
            <a:r>
              <a:rPr lang="pt-BR" sz="1300" dirty="0" err="1" smtClean="0"/>
              <a:t>vitrea</a:t>
            </a:r>
            <a:r>
              <a:rPr lang="pt-BR" sz="1300" dirty="0" smtClean="0"/>
              <a:t> (</a:t>
            </a:r>
            <a:r>
              <a:rPr lang="pt-BR" sz="1300" dirty="0" err="1" smtClean="0"/>
              <a:t>Porifera</a:t>
            </a:r>
            <a:r>
              <a:rPr lang="pt-BR" sz="1300" dirty="0" smtClean="0"/>
              <a:t>: </a:t>
            </a:r>
            <a:r>
              <a:rPr lang="pt-BR" sz="1300" dirty="0" err="1" smtClean="0"/>
              <a:t>Demospongiae</a:t>
            </a:r>
            <a:r>
              <a:rPr lang="pt-BR" sz="1300" dirty="0" smtClean="0"/>
              <a:t>) </a:t>
            </a:r>
            <a:r>
              <a:rPr lang="pt-BR" sz="1300" dirty="0" err="1" smtClean="0"/>
              <a:t>new</a:t>
            </a:r>
            <a:r>
              <a:rPr lang="pt-BR" sz="1300" dirty="0" smtClean="0"/>
              <a:t> </a:t>
            </a:r>
            <a:r>
              <a:rPr lang="pt-BR" sz="1300" dirty="0" err="1" smtClean="0"/>
              <a:t>species</a:t>
            </a:r>
            <a:r>
              <a:rPr lang="pt-BR" sz="1300" dirty="0" smtClean="0"/>
              <a:t> </a:t>
            </a:r>
            <a:r>
              <a:rPr lang="pt-BR" sz="1300" dirty="0" err="1" smtClean="0"/>
              <a:t>of</a:t>
            </a:r>
            <a:r>
              <a:rPr lang="pt-BR" sz="1300" dirty="0" smtClean="0"/>
              <a:t> continental </a:t>
            </a:r>
            <a:r>
              <a:rPr lang="pt-BR" sz="1300" dirty="0" err="1" smtClean="0"/>
              <a:t>sponge</a:t>
            </a:r>
            <a:r>
              <a:rPr lang="pt-BR" sz="1300" dirty="0" smtClean="0"/>
              <a:t> in </a:t>
            </a:r>
            <a:r>
              <a:rPr lang="pt-BR" sz="1300" dirty="0" err="1" smtClean="0"/>
              <a:t>Brazil</a:t>
            </a:r>
            <a:r>
              <a:rPr lang="pt-BR" sz="1300" dirty="0" smtClean="0"/>
              <a:t>. </a:t>
            </a:r>
            <a:r>
              <a:rPr lang="pt-BR" sz="1300" dirty="0" err="1" smtClean="0"/>
              <a:t>Biology</a:t>
            </a:r>
            <a:r>
              <a:rPr lang="pt-BR" sz="1300" dirty="0" smtClean="0"/>
              <a:t> </a:t>
            </a:r>
            <a:r>
              <a:rPr lang="pt-BR" sz="1300" dirty="0" err="1" smtClean="0"/>
              <a:t>and</a:t>
            </a:r>
            <a:r>
              <a:rPr lang="pt-BR" sz="1300" dirty="0" smtClean="0"/>
              <a:t> </a:t>
            </a:r>
            <a:r>
              <a:rPr lang="pt-BR" sz="1300" dirty="0" err="1" smtClean="0"/>
              <a:t>Conservation</a:t>
            </a:r>
            <a:r>
              <a:rPr lang="pt-BR" sz="1300" dirty="0" smtClean="0"/>
              <a:t> 7(3):148-157.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BUSO-JR., A.A; PESSENDA, </a:t>
            </a:r>
            <a:r>
              <a:rPr lang="pt-BR" sz="1300" dirty="0" err="1" smtClean="0"/>
              <a:t>L.C.</a:t>
            </a:r>
            <a:r>
              <a:rPr lang="pt-BR" sz="1300" dirty="0" smtClean="0"/>
              <a:t>R; DE OLIVEIRA3, </a:t>
            </a:r>
            <a:r>
              <a:rPr lang="pt-BR" sz="1300" dirty="0" err="1" smtClean="0"/>
              <a:t>P.E.</a:t>
            </a:r>
            <a:r>
              <a:rPr lang="pt-BR" sz="1300" dirty="0" smtClean="0"/>
              <a:t>; GIANNINI, </a:t>
            </a:r>
            <a:r>
              <a:rPr lang="pt-BR" sz="1300" dirty="0" err="1" smtClean="0"/>
              <a:t>P.C.F.</a:t>
            </a:r>
            <a:r>
              <a:rPr lang="pt-BR" sz="1300" dirty="0" smtClean="0"/>
              <a:t>; COHEN, </a:t>
            </a:r>
            <a:r>
              <a:rPr lang="pt-BR" sz="1300" dirty="0" err="1" smtClean="0"/>
              <a:t>M.C.L.</a:t>
            </a:r>
            <a:r>
              <a:rPr lang="pt-BR" sz="1300" dirty="0" smtClean="0"/>
              <a:t>; CECÍLIA VOLKMER-RIBEIRO, C.V; OLIVEIRA, </a:t>
            </a:r>
            <a:r>
              <a:rPr lang="pt-BR" sz="1300" dirty="0" err="1" smtClean="0"/>
              <a:t>S.M.</a:t>
            </a:r>
            <a:r>
              <a:rPr lang="pt-BR" sz="1300" dirty="0" smtClean="0"/>
              <a:t>B; ROSSETTI </a:t>
            </a:r>
            <a:r>
              <a:rPr lang="pt-BR" sz="1300" dirty="0" err="1" smtClean="0"/>
              <a:t>D.F.</a:t>
            </a:r>
            <a:r>
              <a:rPr lang="pt-BR" sz="1300" dirty="0" smtClean="0"/>
              <a:t>; LORENTE, </a:t>
            </a:r>
            <a:r>
              <a:rPr lang="pt-BR" sz="1300" dirty="0" err="1" smtClean="0"/>
              <a:t>F.L.</a:t>
            </a:r>
            <a:r>
              <a:rPr lang="pt-BR" sz="1300" dirty="0" smtClean="0"/>
              <a:t>; BOROTTI-FILHO, </a:t>
            </a:r>
            <a:r>
              <a:rPr lang="pt-BR" sz="1300" dirty="0" err="1" smtClean="0"/>
              <a:t>M.A.</a:t>
            </a:r>
            <a:r>
              <a:rPr lang="pt-BR" sz="1300" dirty="0" smtClean="0"/>
              <a:t>; SCHIAVO,</a:t>
            </a:r>
            <a:r>
              <a:rPr lang="pt-BR" sz="1300" dirty="0" err="1" smtClean="0"/>
              <a:t>J.A.</a:t>
            </a:r>
            <a:r>
              <a:rPr lang="pt-BR" sz="1300" dirty="0" smtClean="0"/>
              <a:t>; BENDASSOLLI,</a:t>
            </a:r>
            <a:r>
              <a:rPr lang="pt-BR" sz="1300" dirty="0" err="1" smtClean="0"/>
              <a:t>J.A.</a:t>
            </a:r>
            <a:r>
              <a:rPr lang="pt-BR" sz="1300" dirty="0" smtClean="0"/>
              <a:t>; FRANÇA, </a:t>
            </a:r>
            <a:r>
              <a:rPr lang="pt-BR" sz="1300" dirty="0" err="1" smtClean="0"/>
              <a:t>M.C.</a:t>
            </a:r>
            <a:r>
              <a:rPr lang="pt-BR" sz="1300" dirty="0" smtClean="0"/>
              <a:t>; GUIMARÃES, </a:t>
            </a:r>
            <a:r>
              <a:rPr lang="pt-BR" sz="1300" dirty="0" err="1" smtClean="0"/>
              <a:t>J.T.F.</a:t>
            </a:r>
            <a:r>
              <a:rPr lang="pt-BR" sz="1300" dirty="0" smtClean="0"/>
              <a:t>; SIQUEIRA, </a:t>
            </a:r>
            <a:r>
              <a:rPr lang="pt-BR" sz="1300" dirty="0" err="1" smtClean="0"/>
              <a:t>G.S.</a:t>
            </a:r>
            <a:r>
              <a:rPr lang="pt-BR" sz="1300" dirty="0" smtClean="0"/>
              <a:t> 2013a. Late </a:t>
            </a:r>
            <a:r>
              <a:rPr lang="pt-BR" sz="1300" dirty="0" err="1" smtClean="0"/>
              <a:t>Pleistocene</a:t>
            </a:r>
            <a:r>
              <a:rPr lang="pt-BR" sz="1300" dirty="0" smtClean="0"/>
              <a:t> </a:t>
            </a:r>
            <a:r>
              <a:rPr lang="pt-BR" sz="1300" dirty="0" err="1" smtClean="0"/>
              <a:t>and</a:t>
            </a:r>
            <a:r>
              <a:rPr lang="pt-BR" sz="1300" dirty="0" smtClean="0"/>
              <a:t> </a:t>
            </a:r>
            <a:r>
              <a:rPr lang="pt-BR" sz="1300" dirty="0" err="1" smtClean="0"/>
              <a:t>Holocene</a:t>
            </a:r>
            <a:r>
              <a:rPr lang="pt-BR" sz="1300" dirty="0" smtClean="0"/>
              <a:t> </a:t>
            </a:r>
            <a:r>
              <a:rPr lang="pt-BR" sz="1300" dirty="0" err="1" smtClean="0"/>
              <a:t>vegetation</a:t>
            </a:r>
            <a:r>
              <a:rPr lang="pt-BR" sz="1300" dirty="0" smtClean="0"/>
              <a:t>, </a:t>
            </a:r>
            <a:r>
              <a:rPr lang="pt-BR" sz="1300" dirty="0" err="1" smtClean="0"/>
              <a:t>climate</a:t>
            </a:r>
            <a:r>
              <a:rPr lang="pt-BR" sz="1300" dirty="0" smtClean="0"/>
              <a:t> dynamics, </a:t>
            </a:r>
            <a:r>
              <a:rPr lang="pt-BR" sz="1300" dirty="0" err="1" smtClean="0"/>
              <a:t>and</a:t>
            </a:r>
            <a:r>
              <a:rPr lang="pt-BR" sz="1300" dirty="0" smtClean="0"/>
              <a:t> </a:t>
            </a:r>
            <a:r>
              <a:rPr lang="pt-BR" sz="1300" dirty="0" err="1" smtClean="0"/>
              <a:t>Amazonian</a:t>
            </a:r>
            <a:r>
              <a:rPr lang="pt-BR" sz="1300" dirty="0" smtClean="0"/>
              <a:t> taxa in </a:t>
            </a:r>
            <a:r>
              <a:rPr lang="pt-BR" sz="1300" dirty="0" err="1" smtClean="0"/>
              <a:t>the</a:t>
            </a:r>
            <a:r>
              <a:rPr lang="pt-BR" sz="1300" dirty="0" smtClean="0"/>
              <a:t> </a:t>
            </a:r>
            <a:r>
              <a:rPr lang="pt-BR" sz="1300" dirty="0" err="1" smtClean="0"/>
              <a:t>atlantic</a:t>
            </a:r>
            <a:r>
              <a:rPr lang="pt-BR" sz="1300" dirty="0" smtClean="0"/>
              <a:t> </a:t>
            </a:r>
            <a:r>
              <a:rPr lang="pt-BR" sz="1300" dirty="0" err="1" smtClean="0"/>
              <a:t>forest</a:t>
            </a:r>
            <a:r>
              <a:rPr lang="pt-BR" sz="1300" dirty="0" smtClean="0"/>
              <a:t>, Linhares, SE </a:t>
            </a:r>
            <a:r>
              <a:rPr lang="pt-BR" sz="1300" dirty="0" err="1" smtClean="0"/>
              <a:t>Brazil</a:t>
            </a:r>
            <a:r>
              <a:rPr lang="pt-BR" sz="1300" dirty="0" smtClean="0"/>
              <a:t>. </a:t>
            </a:r>
            <a:r>
              <a:rPr lang="pt-BR" sz="1300" dirty="0" err="1" smtClean="0"/>
              <a:t>Radiocarbon</a:t>
            </a:r>
            <a:r>
              <a:rPr lang="pt-BR" sz="1300" dirty="0" smtClean="0"/>
              <a:t>, </a:t>
            </a:r>
            <a:r>
              <a:rPr lang="pt-BR" sz="1300" dirty="0" err="1" smtClean="0"/>
              <a:t>Vol</a:t>
            </a:r>
            <a:r>
              <a:rPr lang="pt-BR" sz="1300" dirty="0" smtClean="0"/>
              <a:t> 55, </a:t>
            </a:r>
            <a:r>
              <a:rPr lang="pt-BR" sz="1300" dirty="0" err="1" smtClean="0"/>
              <a:t>Nr</a:t>
            </a:r>
            <a:r>
              <a:rPr lang="pt-BR" sz="1300" dirty="0" smtClean="0"/>
              <a:t> 3–4, p 1–xxx (in </a:t>
            </a:r>
            <a:r>
              <a:rPr lang="pt-BR" sz="1300" dirty="0" err="1" smtClean="0"/>
              <a:t>press</a:t>
            </a:r>
            <a:r>
              <a:rPr lang="pt-BR" sz="1300" dirty="0" smtClean="0"/>
              <a:t>).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BUSO-JR., A.A; PESSENDA, </a:t>
            </a:r>
            <a:r>
              <a:rPr lang="pt-BR" sz="1300" dirty="0" err="1" smtClean="0"/>
              <a:t>L.C.</a:t>
            </a:r>
            <a:r>
              <a:rPr lang="pt-BR" sz="1300" dirty="0" smtClean="0"/>
              <a:t>R; DE OLIVEIRA3, </a:t>
            </a:r>
            <a:r>
              <a:rPr lang="pt-BR" sz="1300" dirty="0" err="1" smtClean="0"/>
              <a:t>P.E.</a:t>
            </a:r>
            <a:r>
              <a:rPr lang="pt-BR" sz="1300" dirty="0" smtClean="0"/>
              <a:t>; GIANNINI, </a:t>
            </a:r>
            <a:r>
              <a:rPr lang="pt-BR" sz="1300" dirty="0" err="1" smtClean="0"/>
              <a:t>P.C.F.</a:t>
            </a:r>
            <a:r>
              <a:rPr lang="pt-BR" sz="1300" dirty="0" smtClean="0"/>
              <a:t>; COHEN, </a:t>
            </a:r>
            <a:r>
              <a:rPr lang="pt-BR" sz="1300" dirty="0" err="1" smtClean="0"/>
              <a:t>M.C.L.</a:t>
            </a:r>
            <a:r>
              <a:rPr lang="pt-BR" sz="1300" dirty="0" smtClean="0"/>
              <a:t>; CECÍLIA VOLKMER-RIBEIRO, C.V; OLIVEIRA, </a:t>
            </a:r>
            <a:r>
              <a:rPr lang="pt-BR" sz="1300" dirty="0" err="1" smtClean="0"/>
              <a:t>S.M.</a:t>
            </a:r>
            <a:r>
              <a:rPr lang="pt-BR" sz="1300" dirty="0" smtClean="0"/>
              <a:t>B; FAVARO, </a:t>
            </a:r>
            <a:r>
              <a:rPr lang="pt-BR" sz="1300" dirty="0" err="1" smtClean="0"/>
              <a:t>D.I.</a:t>
            </a:r>
            <a:r>
              <a:rPr lang="pt-BR" sz="1300" dirty="0" smtClean="0"/>
              <a:t>T; ROSSETTI </a:t>
            </a:r>
            <a:r>
              <a:rPr lang="pt-BR" sz="1300" dirty="0" err="1" smtClean="0"/>
              <a:t>D.F.</a:t>
            </a:r>
            <a:r>
              <a:rPr lang="pt-BR" sz="1300" dirty="0" smtClean="0"/>
              <a:t>; LORENTE, </a:t>
            </a:r>
            <a:r>
              <a:rPr lang="pt-BR" sz="1300" dirty="0" err="1" smtClean="0"/>
              <a:t>F.L.</a:t>
            </a:r>
            <a:r>
              <a:rPr lang="pt-BR" sz="1300" dirty="0" smtClean="0"/>
              <a:t>; BOROTTI-FILHO, </a:t>
            </a:r>
            <a:r>
              <a:rPr lang="pt-BR" sz="1300" dirty="0" err="1" smtClean="0"/>
              <a:t>M.A.</a:t>
            </a:r>
            <a:r>
              <a:rPr lang="pt-BR" sz="1300" dirty="0" smtClean="0"/>
              <a:t>; SCHIAVO,</a:t>
            </a:r>
            <a:r>
              <a:rPr lang="pt-BR" sz="1300" dirty="0" err="1" smtClean="0"/>
              <a:t>J.A.</a:t>
            </a:r>
            <a:r>
              <a:rPr lang="pt-BR" sz="1300" dirty="0" smtClean="0"/>
              <a:t>; BENDASSOLLI,</a:t>
            </a:r>
            <a:r>
              <a:rPr lang="pt-BR" sz="1300" dirty="0" err="1" smtClean="0"/>
              <a:t>J.A.</a:t>
            </a:r>
            <a:r>
              <a:rPr lang="pt-BR" sz="1300" dirty="0" smtClean="0"/>
              <a:t>; FRANÇA, </a:t>
            </a:r>
            <a:r>
              <a:rPr lang="pt-BR" sz="1300" dirty="0" err="1" smtClean="0"/>
              <a:t>M.C.</a:t>
            </a:r>
            <a:r>
              <a:rPr lang="pt-BR" sz="1300" dirty="0" smtClean="0"/>
              <a:t>; GUIMARÃES, </a:t>
            </a:r>
            <a:r>
              <a:rPr lang="pt-BR" sz="1300" dirty="0" err="1" smtClean="0"/>
              <a:t>J.T.F.</a:t>
            </a:r>
            <a:r>
              <a:rPr lang="pt-BR" sz="1300" dirty="0" smtClean="0"/>
              <a:t>; SIQUEIRA, </a:t>
            </a:r>
            <a:r>
              <a:rPr lang="pt-BR" sz="1300" dirty="0" err="1" smtClean="0"/>
              <a:t>G.S.</a:t>
            </a:r>
            <a:r>
              <a:rPr lang="pt-BR" sz="1300" dirty="0" smtClean="0"/>
              <a:t> 2013b. </a:t>
            </a:r>
            <a:r>
              <a:rPr lang="pt-BR" sz="1300" dirty="0" err="1" smtClean="0"/>
              <a:t>From</a:t>
            </a:r>
            <a:r>
              <a:rPr lang="pt-BR" sz="1300" dirty="0" smtClean="0"/>
              <a:t> </a:t>
            </a:r>
            <a:r>
              <a:rPr lang="pt-BR" sz="1300" dirty="0" err="1" smtClean="0"/>
              <a:t>an</a:t>
            </a:r>
            <a:r>
              <a:rPr lang="pt-BR" sz="1300" dirty="0" smtClean="0"/>
              <a:t> </a:t>
            </a:r>
            <a:r>
              <a:rPr lang="pt-BR" sz="1300" dirty="0" err="1" smtClean="0"/>
              <a:t>estuary</a:t>
            </a:r>
            <a:r>
              <a:rPr lang="pt-BR" sz="1300" dirty="0" smtClean="0"/>
              <a:t> to a </a:t>
            </a:r>
            <a:r>
              <a:rPr lang="pt-BR" sz="1300" dirty="0" err="1" smtClean="0"/>
              <a:t>freshwater</a:t>
            </a:r>
            <a:r>
              <a:rPr lang="pt-BR" sz="1300" dirty="0" smtClean="0"/>
              <a:t> </a:t>
            </a:r>
            <a:r>
              <a:rPr lang="pt-BR" sz="1300" dirty="0" err="1" smtClean="0"/>
              <a:t>lake</a:t>
            </a:r>
            <a:r>
              <a:rPr lang="pt-BR" sz="1300" dirty="0" smtClean="0"/>
              <a:t>: a </a:t>
            </a:r>
            <a:r>
              <a:rPr lang="pt-BR" sz="1300" dirty="0" err="1" smtClean="0"/>
              <a:t>paleo-estuary</a:t>
            </a:r>
            <a:r>
              <a:rPr lang="pt-BR" sz="1300" dirty="0" smtClean="0"/>
              <a:t> </a:t>
            </a:r>
            <a:r>
              <a:rPr lang="pt-BR" sz="1300" dirty="0" err="1" smtClean="0"/>
              <a:t>evolution</a:t>
            </a:r>
            <a:r>
              <a:rPr lang="pt-BR" sz="1300" dirty="0" smtClean="0"/>
              <a:t> in </a:t>
            </a:r>
            <a:r>
              <a:rPr lang="pt-BR" sz="1300" dirty="0" err="1" smtClean="0"/>
              <a:t>the</a:t>
            </a:r>
            <a:r>
              <a:rPr lang="pt-BR" sz="1300" dirty="0" smtClean="0"/>
              <a:t> </a:t>
            </a:r>
            <a:r>
              <a:rPr lang="pt-BR" sz="1300" dirty="0" err="1" smtClean="0"/>
              <a:t>context</a:t>
            </a:r>
            <a:r>
              <a:rPr lang="pt-BR" sz="1300" dirty="0" smtClean="0"/>
              <a:t> </a:t>
            </a:r>
            <a:r>
              <a:rPr lang="pt-BR" sz="1300" dirty="0" err="1" smtClean="0"/>
              <a:t>of</a:t>
            </a:r>
            <a:r>
              <a:rPr lang="pt-BR" sz="1300" dirty="0" smtClean="0"/>
              <a:t> </a:t>
            </a:r>
            <a:r>
              <a:rPr lang="pt-BR" sz="1300" dirty="0" err="1" smtClean="0"/>
              <a:t>Holocene</a:t>
            </a:r>
            <a:r>
              <a:rPr lang="pt-BR" sz="1300" dirty="0" smtClean="0"/>
              <a:t> </a:t>
            </a:r>
            <a:r>
              <a:rPr lang="pt-BR" sz="1300" dirty="0" err="1" smtClean="0"/>
              <a:t>sea-level</a:t>
            </a:r>
            <a:r>
              <a:rPr lang="pt-BR" sz="1300" dirty="0" smtClean="0"/>
              <a:t> </a:t>
            </a:r>
            <a:r>
              <a:rPr lang="pt-BR" sz="1300" dirty="0" err="1" smtClean="0"/>
              <a:t>fluctuations</a:t>
            </a:r>
            <a:r>
              <a:rPr lang="pt-BR" sz="1300" dirty="0" smtClean="0"/>
              <a:t>, SE </a:t>
            </a:r>
            <a:r>
              <a:rPr lang="pt-BR" sz="1300" dirty="0" err="1" smtClean="0"/>
              <a:t>Brazil</a:t>
            </a:r>
            <a:r>
              <a:rPr lang="pt-BR" sz="1300" dirty="0" smtClean="0"/>
              <a:t>. </a:t>
            </a:r>
            <a:r>
              <a:rPr lang="pt-BR" sz="1300" dirty="0" err="1" smtClean="0"/>
              <a:t>Radiocarbon</a:t>
            </a:r>
            <a:r>
              <a:rPr lang="pt-BR" sz="1300" dirty="0" smtClean="0"/>
              <a:t>, </a:t>
            </a:r>
            <a:r>
              <a:rPr lang="pt-BR" sz="1300" dirty="0" err="1" smtClean="0"/>
              <a:t>Vol</a:t>
            </a:r>
            <a:r>
              <a:rPr lang="pt-BR" sz="1300" dirty="0" smtClean="0"/>
              <a:t> 55, </a:t>
            </a:r>
            <a:r>
              <a:rPr lang="pt-BR" sz="1300" dirty="0" err="1" smtClean="0"/>
              <a:t>Nr</a:t>
            </a:r>
            <a:r>
              <a:rPr lang="pt-BR" sz="1300" dirty="0" smtClean="0"/>
              <a:t> 3–4, p 1–xxx, (in </a:t>
            </a:r>
            <a:r>
              <a:rPr lang="pt-BR" sz="1300" dirty="0" err="1" smtClean="0"/>
              <a:t>press</a:t>
            </a:r>
            <a:r>
              <a:rPr lang="pt-BR" sz="1300" dirty="0" smtClean="0"/>
              <a:t>).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FRANÇA, M., FRANCISQUINI, </a:t>
            </a:r>
            <a:r>
              <a:rPr lang="pt-BR" sz="1300" dirty="0" err="1" smtClean="0"/>
              <a:t>M.I.</a:t>
            </a:r>
            <a:r>
              <a:rPr lang="pt-BR" sz="1300" dirty="0" smtClean="0"/>
              <a:t>, COHEN, </a:t>
            </a:r>
            <a:r>
              <a:rPr lang="pt-BR" sz="1300" dirty="0" err="1" smtClean="0"/>
              <a:t>M.C.L.</a:t>
            </a:r>
            <a:r>
              <a:rPr lang="pt-BR" sz="1300" dirty="0" smtClean="0"/>
              <a:t>, PESSENDA, </a:t>
            </a:r>
            <a:r>
              <a:rPr lang="pt-BR" sz="1300" dirty="0" err="1" smtClean="0"/>
              <a:t>L.C.R.</a:t>
            </a:r>
            <a:r>
              <a:rPr lang="pt-BR" sz="1300" dirty="0" smtClean="0"/>
              <a:t>, ROSSETI, </a:t>
            </a:r>
            <a:r>
              <a:rPr lang="pt-BR" sz="1300" dirty="0" err="1" smtClean="0"/>
              <a:t>D.F.</a:t>
            </a:r>
            <a:r>
              <a:rPr lang="pt-BR" sz="1300" dirty="0" smtClean="0"/>
              <a:t>, GUIMARÃES, J., SMITH, C. B. 2012. </a:t>
            </a:r>
            <a:r>
              <a:rPr lang="pt-BR" sz="1300" dirty="0" err="1" smtClean="0"/>
              <a:t>The</a:t>
            </a:r>
            <a:r>
              <a:rPr lang="pt-BR" sz="1300" dirty="0" smtClean="0"/>
              <a:t> </a:t>
            </a:r>
            <a:r>
              <a:rPr lang="pt-BR" sz="1300" dirty="0" err="1" smtClean="0"/>
              <a:t>last</a:t>
            </a:r>
            <a:r>
              <a:rPr lang="pt-BR" sz="1300" dirty="0" smtClean="0"/>
              <a:t> mangroves </a:t>
            </a:r>
            <a:r>
              <a:rPr lang="pt-BR" sz="1300" dirty="0" err="1" smtClean="0"/>
              <a:t>of</a:t>
            </a:r>
            <a:r>
              <a:rPr lang="pt-BR" sz="1300" dirty="0" smtClean="0"/>
              <a:t> Marajó </a:t>
            </a:r>
            <a:r>
              <a:rPr lang="pt-BR" sz="1300" dirty="0" err="1" smtClean="0"/>
              <a:t>Island</a:t>
            </a:r>
            <a:r>
              <a:rPr lang="pt-BR" sz="1300" dirty="0" smtClean="0"/>
              <a:t> - </a:t>
            </a:r>
            <a:r>
              <a:rPr lang="pt-BR" sz="1300" dirty="0" err="1" smtClean="0"/>
              <a:t>Eastern</a:t>
            </a:r>
            <a:r>
              <a:rPr lang="pt-BR" sz="1300" dirty="0" smtClean="0"/>
              <a:t> </a:t>
            </a:r>
            <a:r>
              <a:rPr lang="pt-BR" sz="1300" dirty="0" err="1" smtClean="0"/>
              <a:t>Amazon</a:t>
            </a:r>
            <a:r>
              <a:rPr lang="pt-BR" sz="1300" dirty="0" smtClean="0"/>
              <a:t>: </a:t>
            </a:r>
            <a:r>
              <a:rPr lang="pt-BR" sz="1300" dirty="0" err="1" smtClean="0"/>
              <a:t>impact</a:t>
            </a:r>
            <a:r>
              <a:rPr lang="pt-BR" sz="1300" dirty="0" smtClean="0"/>
              <a:t> </a:t>
            </a:r>
            <a:r>
              <a:rPr lang="pt-BR" sz="1300" dirty="0" err="1" smtClean="0"/>
              <a:t>of</a:t>
            </a:r>
            <a:r>
              <a:rPr lang="pt-BR" sz="1300" dirty="0" smtClean="0"/>
              <a:t> </a:t>
            </a:r>
            <a:r>
              <a:rPr lang="pt-BR" sz="1300" dirty="0" err="1" smtClean="0"/>
              <a:t>climate</a:t>
            </a:r>
            <a:r>
              <a:rPr lang="pt-BR" sz="1300" dirty="0" smtClean="0"/>
              <a:t> </a:t>
            </a:r>
            <a:r>
              <a:rPr lang="pt-BR" sz="1300" dirty="0" err="1" smtClean="0"/>
              <a:t>and</a:t>
            </a:r>
            <a:r>
              <a:rPr lang="pt-BR" sz="1300" dirty="0" smtClean="0"/>
              <a:t>/</a:t>
            </a:r>
            <a:r>
              <a:rPr lang="pt-BR" sz="1300" dirty="0" err="1" smtClean="0"/>
              <a:t>or</a:t>
            </a:r>
            <a:r>
              <a:rPr lang="pt-BR" sz="1300" dirty="0" smtClean="0"/>
              <a:t> </a:t>
            </a:r>
            <a:r>
              <a:rPr lang="pt-BR" sz="1300" dirty="0" err="1" smtClean="0"/>
              <a:t>relative</a:t>
            </a:r>
            <a:r>
              <a:rPr lang="pt-BR" sz="1300" dirty="0" smtClean="0"/>
              <a:t> </a:t>
            </a:r>
            <a:r>
              <a:rPr lang="pt-BR" sz="1300" dirty="0" err="1" smtClean="0"/>
              <a:t>sea-level</a:t>
            </a:r>
            <a:r>
              <a:rPr lang="pt-BR" sz="1300" dirty="0" smtClean="0"/>
              <a:t> </a:t>
            </a:r>
            <a:r>
              <a:rPr lang="pt-BR" sz="1300" dirty="0" err="1" smtClean="0"/>
              <a:t>changes</a:t>
            </a:r>
            <a:r>
              <a:rPr lang="pt-BR" sz="1300" dirty="0" smtClean="0"/>
              <a:t>. </a:t>
            </a:r>
            <a:r>
              <a:rPr lang="pt-BR" sz="1300" dirty="0" err="1" smtClean="0"/>
              <a:t>Review</a:t>
            </a:r>
            <a:r>
              <a:rPr lang="pt-BR" sz="1300" dirty="0" smtClean="0"/>
              <a:t> </a:t>
            </a:r>
            <a:r>
              <a:rPr lang="pt-BR" sz="1300" dirty="0" err="1" smtClean="0"/>
              <a:t>of</a:t>
            </a:r>
            <a:r>
              <a:rPr lang="pt-BR" sz="1300" dirty="0" smtClean="0"/>
              <a:t> </a:t>
            </a:r>
            <a:r>
              <a:rPr lang="pt-BR" sz="1300" dirty="0" err="1" smtClean="0"/>
              <a:t>Palaeobotany</a:t>
            </a:r>
            <a:r>
              <a:rPr lang="pt-BR" sz="1300" dirty="0" smtClean="0"/>
              <a:t> </a:t>
            </a:r>
            <a:r>
              <a:rPr lang="pt-BR" sz="1300" dirty="0" err="1" smtClean="0"/>
              <a:t>and</a:t>
            </a:r>
            <a:r>
              <a:rPr lang="pt-BR" sz="1300" dirty="0" smtClean="0"/>
              <a:t> </a:t>
            </a:r>
            <a:r>
              <a:rPr lang="pt-BR" sz="1300" dirty="0" err="1" smtClean="0"/>
              <a:t>Palynology</a:t>
            </a:r>
            <a:r>
              <a:rPr lang="pt-BR" sz="1300" dirty="0" smtClean="0"/>
              <a:t> 187: 50-65. </a:t>
            </a:r>
          </a:p>
          <a:p>
            <a:pPr algn="just"/>
            <a:endParaRPr lang="pt-BR" sz="1300" dirty="0" smtClean="0"/>
          </a:p>
          <a:p>
            <a:pPr algn="just"/>
            <a:r>
              <a:rPr lang="pt-BR" sz="1300" dirty="0" smtClean="0"/>
              <a:t>FRANÇA, </a:t>
            </a:r>
            <a:r>
              <a:rPr lang="pt-BR" sz="1300" dirty="0" err="1" smtClean="0"/>
              <a:t>M.C.</a:t>
            </a:r>
            <a:r>
              <a:rPr lang="pt-BR" sz="1300" dirty="0" smtClean="0"/>
              <a:t> ; COHEN, MARCELO CANCELA LISBOA ; PESSENDA, LUIZ CARLOS RUIZ ; DILCE DE FÁTIMA ROSSETI ; FLÁVIO LIMA LORENTE ; BUSO, A. ; GUIMARÃES, JOSÉ TASSO FELIX ; FRIAES, Y . 2013. Mangrove </a:t>
            </a:r>
            <a:r>
              <a:rPr lang="pt-BR" sz="1300" dirty="0" err="1" smtClean="0"/>
              <a:t>vegetation</a:t>
            </a:r>
            <a:r>
              <a:rPr lang="pt-BR" sz="1300" dirty="0" smtClean="0"/>
              <a:t> </a:t>
            </a:r>
            <a:r>
              <a:rPr lang="pt-BR" sz="1300" dirty="0" err="1" smtClean="0"/>
              <a:t>changes</a:t>
            </a:r>
            <a:r>
              <a:rPr lang="pt-BR" sz="1300" dirty="0" smtClean="0"/>
              <a:t> </a:t>
            </a:r>
            <a:r>
              <a:rPr lang="pt-BR" sz="1300" dirty="0" err="1" smtClean="0"/>
              <a:t>on</a:t>
            </a:r>
            <a:r>
              <a:rPr lang="pt-BR" sz="1300" dirty="0" smtClean="0"/>
              <a:t> </a:t>
            </a:r>
            <a:r>
              <a:rPr lang="pt-BR" sz="1300" dirty="0" err="1" smtClean="0"/>
              <a:t>Holocene</a:t>
            </a:r>
            <a:r>
              <a:rPr lang="pt-BR" sz="1300" dirty="0" smtClean="0"/>
              <a:t> </a:t>
            </a:r>
            <a:r>
              <a:rPr lang="pt-BR" sz="1300" dirty="0" err="1" smtClean="0"/>
              <a:t>terraces</a:t>
            </a:r>
            <a:r>
              <a:rPr lang="pt-BR" sz="1300" dirty="0" smtClean="0"/>
              <a:t> </a:t>
            </a:r>
            <a:r>
              <a:rPr lang="pt-BR" sz="1300" dirty="0" err="1" smtClean="0"/>
              <a:t>of</a:t>
            </a:r>
            <a:r>
              <a:rPr lang="pt-BR" sz="1300" dirty="0" smtClean="0"/>
              <a:t> </a:t>
            </a:r>
            <a:r>
              <a:rPr lang="pt-BR" sz="1300" dirty="0" err="1" smtClean="0"/>
              <a:t>the</a:t>
            </a:r>
            <a:r>
              <a:rPr lang="pt-BR" sz="1300" dirty="0" smtClean="0"/>
              <a:t> Doce </a:t>
            </a:r>
            <a:r>
              <a:rPr lang="pt-BR" sz="1300" dirty="0" err="1" smtClean="0"/>
              <a:t>River</a:t>
            </a:r>
            <a:r>
              <a:rPr lang="pt-BR" sz="1300" dirty="0" smtClean="0"/>
              <a:t>, </a:t>
            </a:r>
            <a:r>
              <a:rPr lang="pt-BR" sz="1300" dirty="0" err="1" smtClean="0"/>
              <a:t>southeastern</a:t>
            </a:r>
            <a:r>
              <a:rPr lang="pt-BR" sz="1300" dirty="0" smtClean="0"/>
              <a:t> </a:t>
            </a:r>
            <a:r>
              <a:rPr lang="pt-BR" sz="1300" dirty="0" err="1" smtClean="0"/>
              <a:t>Brazil</a:t>
            </a:r>
            <a:r>
              <a:rPr lang="pt-BR" sz="1300" dirty="0" smtClean="0"/>
              <a:t>. </a:t>
            </a:r>
            <a:r>
              <a:rPr lang="pt-BR" sz="1300" dirty="0" err="1" smtClean="0"/>
              <a:t>Catena</a:t>
            </a:r>
            <a:r>
              <a:rPr lang="pt-BR" sz="1300" dirty="0" smtClean="0"/>
              <a:t> (</a:t>
            </a:r>
            <a:r>
              <a:rPr lang="pt-BR" sz="1300" dirty="0" err="1" smtClean="0"/>
              <a:t>Cremlingen</a:t>
            </a:r>
            <a:r>
              <a:rPr lang="pt-BR" sz="1300" dirty="0" smtClean="0"/>
              <a:t>), v. 110, p. 59-69.</a:t>
            </a:r>
          </a:p>
          <a:p>
            <a:pPr algn="just"/>
            <a:endParaRPr lang="pt-BR" sz="1300" dirty="0" smtClean="0"/>
          </a:p>
          <a:p>
            <a:pPr algn="just"/>
            <a:endParaRPr lang="pt-BR" sz="1200" b="1" cap="all" dirty="0" smtClean="0"/>
          </a:p>
          <a:p>
            <a:endParaRPr lang="pt-BR" sz="1200" dirty="0" smtClean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9512" y="84080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Referências: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1602"/>
            <a:ext cx="9144000" cy="584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de cantos arredondados 21"/>
          <p:cNvSpPr/>
          <p:nvPr/>
        </p:nvSpPr>
        <p:spPr>
          <a:xfrm>
            <a:off x="144016" y="5229200"/>
            <a:ext cx="8892480" cy="144016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07504" y="2780928"/>
            <a:ext cx="8892480" cy="23042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247456" y="162880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</a:rPr>
              <a:t>conservation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</a:rPr>
              <a:t>international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do Brasil, 2000).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386104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dirty="0" smtClean="0"/>
              <a:t>Contato:</a:t>
            </a:r>
          </a:p>
          <a:p>
            <a:pPr marL="342900" indent="-342900">
              <a:buAutoNum type="arabicPeriod"/>
            </a:pPr>
            <a:r>
              <a:rPr lang="pt-BR" dirty="0" err="1" smtClean="0"/>
              <a:t>Plioceno</a:t>
            </a:r>
            <a:endParaRPr lang="pt-BR" dirty="0"/>
          </a:p>
          <a:p>
            <a:pPr marL="342900" indent="-342900">
              <a:buAutoNum type="arabicPeriod"/>
            </a:pPr>
            <a:r>
              <a:rPr lang="pt-BR" dirty="0" smtClean="0"/>
              <a:t> Pleistoceno </a:t>
            </a:r>
            <a:r>
              <a:rPr lang="pt-BR" dirty="0"/>
              <a:t>para o Holoceno, entre 10 - 20 mil anos </a:t>
            </a:r>
            <a:endParaRPr lang="pt-BR" dirty="0" smtClean="0"/>
          </a:p>
          <a:p>
            <a:pPr marL="342900" indent="-342900" algn="r"/>
            <a:r>
              <a:rPr lang="pt-BR" dirty="0"/>
              <a:t>	</a:t>
            </a:r>
            <a:r>
              <a:rPr lang="pt-BR" dirty="0" smtClean="0"/>
              <a:t>				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PRUM, 1988; HACKETT E 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LEHN, 1997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).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105273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Mata Atlântica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563888" y="1052736"/>
            <a:ext cx="263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Biodiversidade abundante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63888" y="1556792"/>
            <a:ext cx="24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Alto endemismo </a:t>
            </a:r>
            <a:r>
              <a:rPr lang="pt-BR" dirty="0"/>
              <a:t>n</a:t>
            </a:r>
            <a:r>
              <a:rPr lang="pt-BR" dirty="0" smtClean="0"/>
              <a:t>atural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00038" y="602104"/>
            <a:ext cx="202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Intensa degradação</a:t>
            </a:r>
            <a:endParaRPr lang="pt-BR" dirty="0"/>
          </a:p>
        </p:txBody>
      </p:sp>
      <p:sp>
        <p:nvSpPr>
          <p:cNvPr id="10" name="Chave esquerda 9"/>
          <p:cNvSpPr/>
          <p:nvPr/>
        </p:nvSpPr>
        <p:spPr>
          <a:xfrm>
            <a:off x="2699792" y="611396"/>
            <a:ext cx="648072" cy="13054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771800" y="2276872"/>
            <a:ext cx="367240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Alto endemismo e biodiversidade?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6205" y="2852936"/>
            <a:ext cx="6402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Contato pretérito entre Mata Atlântica e Floresta Amazônica </a:t>
            </a:r>
          </a:p>
          <a:p>
            <a:endParaRPr lang="pt-BR" dirty="0"/>
          </a:p>
          <a:p>
            <a:r>
              <a:rPr lang="pt-BR" dirty="0" smtClean="0"/>
              <a:t>		longos períodos de isolamento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868144" y="321297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</a:rPr>
              <a:t>Prum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, 1988 e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</a:rPr>
              <a:t>Rizzini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 ,1997.)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42717" y="5282624"/>
            <a:ext cx="499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Refúgios Florestais durante o último máximo glacial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60081" y="5589240"/>
            <a:ext cx="858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Haffer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(1969)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Prance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(1973) Vanzolini (1970),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Ab’saber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(1977, 1992)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Steyermark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(1979),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Gentry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(1992), Van der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Hammen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Absy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(1994)</a:t>
            </a:r>
            <a:endParaRPr lang="pt-BR" dirty="0">
              <a:solidFill>
                <a:schemeClr val="accent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83568" y="6228020"/>
            <a:ext cx="630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Florestas rodeadas por vegetação de cerrado na bacia Amazônica</a:t>
            </a:r>
            <a:endParaRPr lang="pt-BR" dirty="0"/>
          </a:p>
        </p:txBody>
      </p:sp>
      <p:sp>
        <p:nvSpPr>
          <p:cNvPr id="19" name="Cruz 18"/>
          <p:cNvSpPr/>
          <p:nvPr/>
        </p:nvSpPr>
        <p:spPr>
          <a:xfrm>
            <a:off x="1691680" y="3223250"/>
            <a:ext cx="288032" cy="288032"/>
          </a:xfrm>
          <a:prstGeom prst="plus">
            <a:avLst>
              <a:gd name="adj" fmla="val 392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/>
          <p:cNvSpPr/>
          <p:nvPr/>
        </p:nvSpPr>
        <p:spPr>
          <a:xfrm>
            <a:off x="5508104" y="2708920"/>
            <a:ext cx="1224136" cy="5760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27584" y="1281534"/>
            <a:ext cx="338437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Hipótese da conexão pretérita entre Mata Atlântica e Floresta Amazônica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148064" y="1484784"/>
            <a:ext cx="230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Teoria dos Refúgios</a:t>
            </a: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4427984" y="2708920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331640" y="4139788"/>
            <a:ext cx="684076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1. Biomas atuais são diferentes daqueles existentes no passado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115616" y="4869160"/>
            <a:ext cx="745232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2</a:t>
            </a:r>
            <a:r>
              <a:rPr lang="pt-BR" dirty="0" smtClean="0"/>
              <a:t>. Biomas passaram por transformações na distribuição e composição florística durante o UMG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508104" y="278092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Premissas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179512" y="2708920"/>
            <a:ext cx="8712968" cy="39604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179512" y="404664"/>
            <a:ext cx="8712968" cy="11521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9512" y="764704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Colinvaux</a:t>
            </a:r>
            <a:r>
              <a:rPr lang="pt-BR" dirty="0" smtClean="0"/>
              <a:t> </a:t>
            </a:r>
            <a:r>
              <a:rPr lang="pt-BR" dirty="0" err="1"/>
              <a:t>et</a:t>
            </a:r>
            <a:r>
              <a:rPr lang="pt-BR" dirty="0"/>
              <a:t> al., (1996) e </a:t>
            </a:r>
            <a:r>
              <a:rPr lang="pt-BR" dirty="0" smtClean="0"/>
              <a:t>Bush &amp; </a:t>
            </a:r>
            <a:r>
              <a:rPr lang="pt-BR" dirty="0"/>
              <a:t>Oliveira (2006</a:t>
            </a:r>
            <a:r>
              <a:rPr lang="pt-BR" dirty="0" smtClean="0"/>
              <a:t>)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54431" y="2780928"/>
            <a:ext cx="8322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Período mais seco na Amazônia devido à flutuações climáticas</a:t>
            </a:r>
          </a:p>
          <a:p>
            <a:r>
              <a:rPr lang="pt-BR" dirty="0" smtClean="0"/>
              <a:t>	</a:t>
            </a:r>
          </a:p>
          <a:p>
            <a:r>
              <a:rPr lang="pt-BR" dirty="0"/>
              <a:t>	</a:t>
            </a:r>
            <a:r>
              <a:rPr lang="pt-BR" dirty="0" err="1" smtClean="0"/>
              <a:t>Ledru</a:t>
            </a:r>
            <a:r>
              <a:rPr lang="pt-BR" dirty="0" smtClean="0"/>
              <a:t> et. al., 2006			     Pleistoceno tardio</a:t>
            </a:r>
          </a:p>
          <a:p>
            <a:endParaRPr lang="pt-BR" dirty="0"/>
          </a:p>
        </p:txBody>
      </p:sp>
      <p:sp>
        <p:nvSpPr>
          <p:cNvPr id="6" name="Multiplicar 5"/>
          <p:cNvSpPr/>
          <p:nvPr/>
        </p:nvSpPr>
        <p:spPr>
          <a:xfrm>
            <a:off x="3923928" y="1412776"/>
            <a:ext cx="1296144" cy="1368152"/>
          </a:xfrm>
          <a:prstGeom prst="mathMultiply">
            <a:avLst>
              <a:gd name="adj1" fmla="val 16149"/>
            </a:avLst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23528" y="4012029"/>
            <a:ext cx="3672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err="1" smtClean="0"/>
              <a:t>Absy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al., 1991; </a:t>
            </a:r>
          </a:p>
          <a:p>
            <a:pPr algn="just"/>
            <a:r>
              <a:rPr lang="pt-BR" dirty="0" smtClean="0"/>
              <a:t>Gouveia et. al., 1997; </a:t>
            </a:r>
          </a:p>
          <a:p>
            <a:pPr algn="just"/>
            <a:r>
              <a:rPr lang="pt-BR" dirty="0" err="1" smtClean="0"/>
              <a:t>Turq</a:t>
            </a:r>
            <a:r>
              <a:rPr lang="pt-BR" dirty="0" smtClean="0"/>
              <a:t> et.al., 1998, </a:t>
            </a:r>
          </a:p>
          <a:p>
            <a:pPr algn="just"/>
            <a:r>
              <a:rPr lang="it-IT" dirty="0" smtClean="0"/>
              <a:t>Pessenda et. al., 1998; </a:t>
            </a:r>
          </a:p>
          <a:p>
            <a:pPr algn="just"/>
            <a:r>
              <a:rPr lang="it-IT" dirty="0" smtClean="0"/>
              <a:t>Carneiro et. al., 2002; </a:t>
            </a:r>
          </a:p>
          <a:p>
            <a:pPr algn="just"/>
            <a:r>
              <a:rPr lang="it-IT" dirty="0" smtClean="0"/>
              <a:t>Pessenda et. al., 2004; </a:t>
            </a:r>
          </a:p>
          <a:p>
            <a:pPr algn="just"/>
            <a:r>
              <a:rPr lang="it-IT" dirty="0" smtClean="0"/>
              <a:t>Vidotto et. </a:t>
            </a:r>
            <a:r>
              <a:rPr lang="pt-BR" dirty="0" smtClean="0"/>
              <a:t>al., 2007 , </a:t>
            </a:r>
          </a:p>
          <a:p>
            <a:pPr algn="just"/>
            <a:r>
              <a:rPr lang="pt-BR" dirty="0" err="1" smtClean="0"/>
              <a:t>Pessenda</a:t>
            </a:r>
            <a:r>
              <a:rPr lang="pt-BR" dirty="0" smtClean="0"/>
              <a:t> et. al., 2010; </a:t>
            </a:r>
          </a:p>
          <a:p>
            <a:pPr algn="just"/>
            <a:r>
              <a:rPr lang="pt-BR" dirty="0" smtClean="0"/>
              <a:t>Cordeiro et. al., 2011,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64088" y="5486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houve uma seca significativa na Bacia Amazônica nem redução de sua área durante o UMG.</a:t>
            </a:r>
          </a:p>
          <a:p>
            <a:endParaRPr lang="pt-BR" dirty="0"/>
          </a:p>
        </p:txBody>
      </p:sp>
      <p:sp>
        <p:nvSpPr>
          <p:cNvPr id="9" name="Seta para a direita 8"/>
          <p:cNvSpPr/>
          <p:nvPr/>
        </p:nvSpPr>
        <p:spPr>
          <a:xfrm>
            <a:off x="4860032" y="836712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947619" y="4859868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Início do Holoceno</a:t>
            </a:r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5220072" y="346515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 para a direita 11"/>
          <p:cNvSpPr/>
          <p:nvPr/>
        </p:nvSpPr>
        <p:spPr>
          <a:xfrm>
            <a:off x="5220072" y="494116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654370" y="4300061"/>
            <a:ext cx="25657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dirty="0" smtClean="0"/>
              <a:t>Van der </a:t>
            </a:r>
            <a:r>
              <a:rPr lang="pt-BR" dirty="0" err="1" smtClean="0"/>
              <a:t>Hammen</a:t>
            </a:r>
            <a:r>
              <a:rPr lang="pt-BR" dirty="0" smtClean="0"/>
              <a:t>, 1974; </a:t>
            </a:r>
          </a:p>
          <a:p>
            <a:pPr algn="just"/>
            <a:r>
              <a:rPr lang="pt-BR" dirty="0" err="1" smtClean="0"/>
              <a:t>Absy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1991; </a:t>
            </a:r>
          </a:p>
          <a:p>
            <a:pPr algn="just"/>
            <a:r>
              <a:rPr lang="pt-BR" dirty="0" err="1" smtClean="0"/>
              <a:t>Desjardins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al., 1996, </a:t>
            </a:r>
          </a:p>
          <a:p>
            <a:pPr algn="just"/>
            <a:r>
              <a:rPr lang="pt-BR" dirty="0" err="1" smtClean="0"/>
              <a:t>Pessenda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al., 1998a,b; </a:t>
            </a:r>
          </a:p>
          <a:p>
            <a:pPr algn="just"/>
            <a:r>
              <a:rPr lang="pt-BR" dirty="0" err="1" smtClean="0"/>
              <a:t>Behling</a:t>
            </a:r>
            <a:r>
              <a:rPr lang="pt-BR" dirty="0" smtClean="0"/>
              <a:t> &amp;Costa, 2000, </a:t>
            </a:r>
          </a:p>
          <a:p>
            <a:pPr algn="just"/>
            <a:r>
              <a:rPr lang="pt-BR" dirty="0" smtClean="0"/>
              <a:t>Freitas </a:t>
            </a:r>
            <a:r>
              <a:rPr lang="pt-BR" dirty="0" err="1" smtClean="0"/>
              <a:t>et</a:t>
            </a:r>
            <a:r>
              <a:rPr lang="pt-BR" dirty="0" smtClean="0"/>
              <a:t> al., 2001; </a:t>
            </a:r>
          </a:p>
          <a:p>
            <a:pPr algn="just"/>
            <a:r>
              <a:rPr lang="pt-BR" dirty="0" smtClean="0"/>
              <a:t>França et. al., 2012.</a:t>
            </a:r>
          </a:p>
          <a:p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  <p:bldP spid="3" grpId="0"/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4643844"/>
            <a:ext cx="84249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Esta região pode ter atuado como refúgio florestal?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520" y="476672"/>
            <a:ext cx="4725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Reconstrução Paleoambiental no </a:t>
            </a:r>
          </a:p>
          <a:p>
            <a:pPr algn="r"/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nordeste do Espírito Santo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567" y="1916832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 smtClean="0">
                <a:solidFill>
                  <a:schemeClr val="accent2">
                    <a:lumMod val="75000"/>
                  </a:schemeClr>
                </a:solidFill>
              </a:rPr>
              <a:t>Buso</a:t>
            </a:r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</a:rPr>
              <a:t> (2013 a) 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Seta para a direita 4"/>
          <p:cNvSpPr/>
          <p:nvPr/>
        </p:nvSpPr>
        <p:spPr>
          <a:xfrm>
            <a:off x="1979712" y="2060848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016850" y="1772816"/>
            <a:ext cx="615264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u="sng" dirty="0" smtClean="0"/>
              <a:t>Evidências:</a:t>
            </a:r>
          </a:p>
          <a:p>
            <a:r>
              <a:rPr lang="pt-BR" dirty="0" smtClean="0"/>
              <a:t>1.Registros de vegetação florestal durante todo o Holoceno</a:t>
            </a:r>
          </a:p>
          <a:p>
            <a:endParaRPr lang="pt-BR" dirty="0" smtClean="0"/>
          </a:p>
          <a:p>
            <a:r>
              <a:rPr lang="pt-BR" dirty="0"/>
              <a:t>	</a:t>
            </a:r>
            <a:r>
              <a:rPr lang="pt-BR" dirty="0" smtClean="0"/>
              <a:t>	Clima sempre úmido.</a:t>
            </a:r>
          </a:p>
          <a:p>
            <a:endParaRPr lang="pt-BR" dirty="0" smtClean="0"/>
          </a:p>
          <a:p>
            <a:r>
              <a:rPr lang="pt-BR" dirty="0" smtClean="0"/>
              <a:t>2.Taxa Atlânticos e Amazônicos no local pelo menos desde</a:t>
            </a:r>
          </a:p>
          <a:p>
            <a:r>
              <a:rPr lang="pt-BR" dirty="0" smtClean="0"/>
              <a:t> ~8000 anos cal AP</a:t>
            </a:r>
          </a:p>
          <a:p>
            <a:r>
              <a:rPr lang="pt-BR" dirty="0"/>
              <a:t>	</a:t>
            </a:r>
            <a:r>
              <a:rPr lang="pt-BR" dirty="0" smtClean="0"/>
              <a:t>	Estabilização das florestas de tabuleiro.</a:t>
            </a: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724128" y="2385030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5876528" y="3465150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95536" y="5136899"/>
            <a:ext cx="842493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A presença dos taxa Amazônico no passado podem indicar uma conexão pretérita?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95536" y="5877272"/>
            <a:ext cx="84249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Desde quando os taxa amazônicos podem ser encontrados no local?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6372036"/>
            <a:ext cx="84249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Se houve uma conexão pretérita, qual foi a rota tomada?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0"/>
            <a:ext cx="8820472" cy="682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em curva 4"/>
          <p:cNvCxnSpPr/>
          <p:nvPr/>
        </p:nvCxnSpPr>
        <p:spPr>
          <a:xfrm>
            <a:off x="5508104" y="2420888"/>
            <a:ext cx="1584176" cy="1368152"/>
          </a:xfrm>
          <a:prstGeom prst="curvedConnector3">
            <a:avLst>
              <a:gd name="adj1" fmla="val 9929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em curva 9"/>
          <p:cNvCxnSpPr/>
          <p:nvPr/>
        </p:nvCxnSpPr>
        <p:spPr>
          <a:xfrm>
            <a:off x="5292080" y="3068960"/>
            <a:ext cx="1584176" cy="1368152"/>
          </a:xfrm>
          <a:prstGeom prst="curvedConnector3">
            <a:avLst>
              <a:gd name="adj1" fmla="val 784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 flipV="1">
            <a:off x="5796136" y="2996952"/>
            <a:ext cx="864096" cy="93610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0" y="0"/>
            <a:ext cx="210508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8956149" y="-13529"/>
            <a:ext cx="17399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2171</TotalTime>
  <Words>1831</Words>
  <Application>Microsoft Office PowerPoint</Application>
  <PresentationFormat>On-screen Show (4:3)</PresentationFormat>
  <Paragraphs>276</Paragraphs>
  <Slides>38</Slides>
  <Notes>11</Notes>
  <HiddenSlides>10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Urbano</vt:lpstr>
      <vt:lpstr>Equação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Mariah</dc:creator>
  <cp:lastModifiedBy>MariahC</cp:lastModifiedBy>
  <cp:revision>222</cp:revision>
  <dcterms:created xsi:type="dcterms:W3CDTF">2013-07-29T14:58:10Z</dcterms:created>
  <dcterms:modified xsi:type="dcterms:W3CDTF">2013-09-22T13:23:23Z</dcterms:modified>
</cp:coreProperties>
</file>